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79" r:id="rId11"/>
    <p:sldId id="265" r:id="rId12"/>
    <p:sldId id="266" r:id="rId13"/>
    <p:sldId id="267" r:id="rId14"/>
    <p:sldId id="268" r:id="rId15"/>
    <p:sldId id="269" r:id="rId16"/>
    <p:sldId id="270" r:id="rId17"/>
    <p:sldId id="271" r:id="rId18"/>
    <p:sldId id="278" r:id="rId19"/>
    <p:sldId id="281" r:id="rId20"/>
    <p:sldId id="272" r:id="rId21"/>
    <p:sldId id="273" r:id="rId22"/>
    <p:sldId id="274" r:id="rId23"/>
    <p:sldId id="275" r:id="rId24"/>
    <p:sldId id="276" r:id="rId25"/>
    <p:sldId id="277" r:id="rId26"/>
    <p:sldId id="2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729" autoAdjust="0"/>
  </p:normalViewPr>
  <p:slideViewPr>
    <p:cSldViewPr snapToGrid="0">
      <p:cViewPr varScale="1">
        <p:scale>
          <a:sx n="99" d="100"/>
          <a:sy n="99" d="100"/>
        </p:scale>
        <p:origin x="99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DE13A-CAE0-40EE-B399-A7D602B210BD}" type="datetimeFigureOut">
              <a:rPr lang="en-US" smtClean="0"/>
              <a:t>4/17/2020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CC107B-6274-4F45-8235-EEE807A29D30}" type="slidenum">
              <a:rPr lang="en-US" smtClean="0"/>
              <a:t>‹#›</a:t>
            </a:fld>
            <a:endParaRPr lang="en-US"/>
          </a:p>
        </p:txBody>
      </p:sp>
    </p:spTree>
    <p:extLst>
      <p:ext uri="{BB962C8B-B14F-4D97-AF65-F5344CB8AC3E}">
        <p14:creationId xmlns:p14="http://schemas.microsoft.com/office/powerpoint/2010/main" val="2661913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skillsyouneed.com/ps/minimise-distractions.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skillsyouneed.com/ips/listening-skills.html"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www.skillsyouneed.com/ips/clarification.html"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timemanagementninja.com/2010/07/self-inflicted-time-management/"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timemanagementninja.com/2010/10/what-is-your-time-management-reputation/" TargetMode="External"/><Relationship Id="rId4" Type="http://schemas.openxmlformats.org/officeDocument/2006/relationships/hyperlink" Target="http://timemanagementninja.com/2010/11/being-lucky-is-hard-work/"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skillsyouneed.com/ps/minimise-distractions.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Everyone keeps complaining that they do not have time to do anything, the reason</a:t>
            </a:r>
            <a:r>
              <a:rPr lang="en-US" baseline="0" dirty="0"/>
              <a:t> behind this usually is Poor Time Management.</a:t>
            </a:r>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2</a:t>
            </a:fld>
            <a:endParaRPr lang="en-US"/>
          </a:p>
        </p:txBody>
      </p:sp>
    </p:spTree>
    <p:extLst>
      <p:ext uri="{BB962C8B-B14F-4D97-AF65-F5344CB8AC3E}">
        <p14:creationId xmlns:p14="http://schemas.microsoft.com/office/powerpoint/2010/main" val="3765692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925" eaLnBrk="1" hangingPunct="1">
              <a:spcBef>
                <a:spcPct val="0"/>
              </a:spcBef>
            </a:pPr>
            <a:r>
              <a:rPr lang="en-US" b="1" dirty="0"/>
              <a:t>Quadrant III – Urgent, but Not Important.</a:t>
            </a:r>
            <a:r>
              <a:rPr lang="en-US" dirty="0"/>
              <a:t> (Interruptions, some phone calls, some mail, some reports, some meetings, many proximate pressing matters, many popular activities) – There is not a set time frame. These are “nice to do” items. If these items are not done, nothing significant will happen.</a:t>
            </a:r>
          </a:p>
          <a:p>
            <a:pPr defTabSz="923925" eaLnBrk="1" hangingPunct="1">
              <a:spcBef>
                <a:spcPct val="0"/>
              </a:spcBef>
            </a:pPr>
            <a:endParaRPr lang="en-US" dirty="0"/>
          </a:p>
          <a:p>
            <a:pPr defTabSz="923925" eaLnBrk="1" hangingPunct="1">
              <a:spcBef>
                <a:spcPct val="0"/>
              </a:spcBef>
            </a:pPr>
            <a:r>
              <a:rPr lang="en-US" dirty="0"/>
              <a:t>Urgent, but Not Important Party Scenario:</a:t>
            </a:r>
          </a:p>
          <a:p>
            <a:pPr defTabSz="923925" eaLnBrk="1" hangingPunct="1">
              <a:spcBef>
                <a:spcPct val="0"/>
              </a:spcBef>
            </a:pPr>
            <a:endParaRPr lang="en-US" dirty="0"/>
          </a:p>
          <a:p>
            <a:pPr defTabSz="923925" eaLnBrk="1" hangingPunct="1">
              <a:spcBef>
                <a:spcPct val="0"/>
              </a:spcBef>
            </a:pPr>
            <a:r>
              <a:rPr lang="en-US" dirty="0"/>
              <a:t>Three days before your party, you decide that it would be really nice to have 300 handmade party favors ready for your guests. Because it is so close to your party date, this is an urgent task. However, if you do not complete this task, nothing significant will happen. You will still have a nice party, and your guests will not know the difference.</a:t>
            </a:r>
          </a:p>
        </p:txBody>
      </p:sp>
      <p:sp>
        <p:nvSpPr>
          <p:cNvPr id="4" name="Slide Number Placeholder 3"/>
          <p:cNvSpPr>
            <a:spLocks noGrp="1"/>
          </p:cNvSpPr>
          <p:nvPr>
            <p:ph type="sldNum" sz="quarter" idx="10"/>
          </p:nvPr>
        </p:nvSpPr>
        <p:spPr/>
        <p:txBody>
          <a:bodyPr/>
          <a:lstStyle/>
          <a:p>
            <a:fld id="{4CCC107B-6274-4F45-8235-EEE807A29D30}" type="slidenum">
              <a:rPr lang="en-US" smtClean="0"/>
              <a:t>15</a:t>
            </a:fld>
            <a:endParaRPr lang="en-US"/>
          </a:p>
        </p:txBody>
      </p:sp>
    </p:spTree>
    <p:extLst>
      <p:ext uri="{BB962C8B-B14F-4D97-AF65-F5344CB8AC3E}">
        <p14:creationId xmlns:p14="http://schemas.microsoft.com/office/powerpoint/2010/main" val="2728319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Quadrant IV – Not Urgent and Not Important.</a:t>
            </a:r>
            <a:r>
              <a:rPr lang="en-US" dirty="0"/>
              <a:t> (Trivia, busywork, junk mail, some phone calls, time thieves, “escape” activities) – These items are your time eaters.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Effective people stay out of Quadrants III and IV</a:t>
            </a:r>
            <a:r>
              <a:rPr lang="en-US" dirty="0"/>
              <a:t> because, urgent or not, they are not important. They also shrink Quadrant I down to size by spending more time in Quadrant II, which is the heart of effective personal management. Our effectiveness takes a quantum leap when we start doing the things in Quadrant II on a regular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have two weeks until your party, and decide that you would like to add another food item to your menu. You already have enough food ordered, and this item is not needed. Since you have plenty of time, this is not an urgent matter. Also, if you do not add this item to your menu, there are no significant consequences, making the task “not important.”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Reading funny emails or checking Facebook is neither urgent nor important.</a:t>
            </a:r>
            <a:r>
              <a:rPr lang="en-US" sz="1200" kern="1200" dirty="0">
                <a:solidFill>
                  <a:schemeClr val="tx1"/>
                </a:solidFill>
                <a:latin typeface="+mn-lt"/>
                <a:ea typeface="+mn-ea"/>
                <a:cs typeface="+mn-cs"/>
              </a:rPr>
              <a:t> So why is it the first thing that you do each day? See our page </a:t>
            </a:r>
            <a:r>
              <a:rPr lang="en-US" sz="1200" b="1" u="none" strike="noStrike" kern="1200" dirty="0" err="1">
                <a:solidFill>
                  <a:schemeClr val="tx1"/>
                </a:solidFill>
                <a:latin typeface="+mn-lt"/>
                <a:ea typeface="+mn-ea"/>
                <a:cs typeface="+mn-cs"/>
                <a:hlinkClick r:id="rId3"/>
              </a:rPr>
              <a:t>minimising</a:t>
            </a:r>
            <a:r>
              <a:rPr lang="en-US" sz="1200" b="1" u="none" strike="noStrike" kern="1200" dirty="0">
                <a:solidFill>
                  <a:schemeClr val="tx1"/>
                </a:solidFill>
                <a:latin typeface="+mn-lt"/>
                <a:ea typeface="+mn-ea"/>
                <a:cs typeface="+mn-cs"/>
                <a:hlinkClick r:id="rId3"/>
              </a:rPr>
              <a:t> distractions</a:t>
            </a:r>
            <a:r>
              <a:rPr lang="en-US" sz="1200" kern="1200" dirty="0">
                <a:solidFill>
                  <a:schemeClr val="tx1"/>
                </a:solidFill>
                <a:latin typeface="+mn-lt"/>
                <a:ea typeface="+mn-ea"/>
                <a:cs typeface="+mn-cs"/>
              </a:rPr>
              <a:t> to help you recognize and avoid other things that may distract you from getting your urgent and important tasks done.</a:t>
            </a:r>
          </a:p>
        </p:txBody>
      </p:sp>
      <p:sp>
        <p:nvSpPr>
          <p:cNvPr id="4" name="Slide Number Placeholder 3"/>
          <p:cNvSpPr>
            <a:spLocks noGrp="1"/>
          </p:cNvSpPr>
          <p:nvPr>
            <p:ph type="sldNum" sz="quarter" idx="10"/>
          </p:nvPr>
        </p:nvSpPr>
        <p:spPr/>
        <p:txBody>
          <a:bodyPr/>
          <a:lstStyle/>
          <a:p>
            <a:fld id="{4CCC107B-6274-4F45-8235-EEE807A29D30}" type="slidenum">
              <a:rPr lang="en-US" smtClean="0"/>
              <a:t>16</a:t>
            </a:fld>
            <a:endParaRPr lang="en-US"/>
          </a:p>
        </p:txBody>
      </p:sp>
    </p:spTree>
    <p:extLst>
      <p:ext uri="{BB962C8B-B14F-4D97-AF65-F5344CB8AC3E}">
        <p14:creationId xmlns:p14="http://schemas.microsoft.com/office/powerpoint/2010/main" val="2430217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Guessing</a:t>
            </a:r>
            <a:r>
              <a:rPr lang="en-US" baseline="0" dirty="0"/>
              <a:t> Game – Urgent OR Important</a:t>
            </a:r>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17</a:t>
            </a:fld>
            <a:endParaRPr lang="en-US"/>
          </a:p>
        </p:txBody>
      </p:sp>
    </p:spTree>
    <p:extLst>
      <p:ext uri="{BB962C8B-B14F-4D97-AF65-F5344CB8AC3E}">
        <p14:creationId xmlns:p14="http://schemas.microsoft.com/office/powerpoint/2010/main" val="2160290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18</a:t>
            </a:fld>
            <a:endParaRPr lang="en-US"/>
          </a:p>
        </p:txBody>
      </p:sp>
    </p:spTree>
    <p:extLst>
      <p:ext uri="{BB962C8B-B14F-4D97-AF65-F5344CB8AC3E}">
        <p14:creationId xmlns:p14="http://schemas.microsoft.com/office/powerpoint/2010/main" val="1377467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All of us have a wide range of concerns in our lives – our housing, our health, our friends and family, the environment, the price of a pint of beer, how to lose weight, animal rights, how to put on weight, sex and drugs and rock and roll, third world debt...</a:t>
            </a:r>
          </a:p>
          <a:p>
            <a:r>
              <a:rPr lang="en-US" sz="1200" b="0" i="0" u="none" strike="noStrike" kern="1200" baseline="0" dirty="0">
                <a:solidFill>
                  <a:schemeClr val="tx1"/>
                </a:solidFill>
                <a:latin typeface="+mn-lt"/>
                <a:ea typeface="+mn-ea"/>
                <a:cs typeface="+mn-cs"/>
              </a:rPr>
              <a:t>Within this whole universe of our concerns, there are some things we can influence and some things we can only stay concerned about.</a:t>
            </a:r>
          </a:p>
          <a:p>
            <a:r>
              <a:rPr lang="en-US" sz="1200" b="0" i="0" u="none" strike="noStrike" kern="1200" baseline="0" dirty="0">
                <a:solidFill>
                  <a:schemeClr val="tx1"/>
                </a:solidFill>
                <a:latin typeface="+mn-lt"/>
                <a:ea typeface="+mn-ea"/>
                <a:cs typeface="+mn-cs"/>
              </a:rPr>
              <a:t>Now we have a choice about where we focus our attention and energy.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can choose to focus all our attention on the area that is outside our influence.</a:t>
            </a:r>
          </a:p>
          <a:p>
            <a:r>
              <a:rPr lang="en-US" sz="1200" b="0" i="0" u="none" strike="noStrike" kern="1200" baseline="0" dirty="0">
                <a:solidFill>
                  <a:schemeClr val="tx1"/>
                </a:solidFill>
                <a:latin typeface="+mn-lt"/>
                <a:ea typeface="+mn-ea"/>
                <a:cs typeface="+mn-cs"/>
              </a:rPr>
              <a:t>We can get annoyed about the shortcomings of other people, we can blame the government, global capitalism, the weather, a rotten childhood,</a:t>
            </a:r>
          </a:p>
          <a:p>
            <a:r>
              <a:rPr lang="en-US" sz="1200" b="0" i="0" u="none" strike="noStrike" kern="1200" baseline="0" dirty="0">
                <a:solidFill>
                  <a:schemeClr val="tx1"/>
                </a:solidFill>
                <a:latin typeface="+mn-lt"/>
                <a:ea typeface="+mn-ea"/>
                <a:cs typeface="+mn-cs"/>
              </a:rPr>
              <a:t>bad luck, or fluoride in toothpaste. This focus leads to more and more blaming and accusing, to feelings of victimization, ‘poor me’.</a:t>
            </a:r>
          </a:p>
          <a:p>
            <a:r>
              <a:rPr lang="en-US" sz="1200" b="0" i="0" u="none" strike="noStrike" kern="1200" baseline="0" dirty="0">
                <a:solidFill>
                  <a:schemeClr val="tx1"/>
                </a:solidFill>
                <a:latin typeface="+mn-lt"/>
                <a:ea typeface="+mn-ea"/>
                <a:cs typeface="+mn-cs"/>
              </a:rPr>
              <a:t>This negative way of thinking, accompanied by inaction to change things, results in the circle of influence shrinking.</a:t>
            </a:r>
          </a:p>
          <a:p>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19</a:t>
            </a:fld>
            <a:endParaRPr lang="en-US"/>
          </a:p>
        </p:txBody>
      </p:sp>
    </p:spTree>
    <p:extLst>
      <p:ext uri="{BB962C8B-B14F-4D97-AF65-F5344CB8AC3E}">
        <p14:creationId xmlns:p14="http://schemas.microsoft.com/office/powerpoint/2010/main" val="3971566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latin typeface="+mn-lt"/>
                <a:ea typeface="+mn-ea"/>
                <a:cs typeface="+mn-cs"/>
              </a:rPr>
              <a:t>When you’re busy turn your phones onto silent.</a:t>
            </a:r>
          </a:p>
          <a:p>
            <a:pPr lvl="0"/>
            <a:r>
              <a:rPr lang="en-US" sz="1200" kern="1200" dirty="0">
                <a:solidFill>
                  <a:schemeClr val="tx1"/>
                </a:solidFill>
                <a:latin typeface="+mn-lt"/>
                <a:ea typeface="+mn-ea"/>
                <a:cs typeface="+mn-cs"/>
              </a:rPr>
              <a:t>Use voice-mail wisely and set aside times to return missed calls.</a:t>
            </a:r>
          </a:p>
          <a:p>
            <a:pPr lvl="0"/>
            <a:r>
              <a:rPr lang="en-US" sz="1200" kern="1200" dirty="0">
                <a:solidFill>
                  <a:schemeClr val="tx1"/>
                </a:solidFill>
                <a:latin typeface="+mn-lt"/>
                <a:ea typeface="+mn-ea"/>
                <a:cs typeface="+mn-cs"/>
              </a:rPr>
              <a:t>Schedule times in the day when you will receive calls – let others know your schedule.</a:t>
            </a:r>
          </a:p>
          <a:p>
            <a:pPr lvl="0"/>
            <a:r>
              <a:rPr lang="en-US" sz="1200" kern="1200" dirty="0">
                <a:solidFill>
                  <a:schemeClr val="tx1"/>
                </a:solidFill>
                <a:latin typeface="+mn-lt"/>
                <a:ea typeface="+mn-ea"/>
                <a:cs typeface="+mn-cs"/>
              </a:rPr>
              <a:t>Have a personal mobile phone do not give the number to your boss or colleagues.  Friends and family can then still reach you in an emergency.</a:t>
            </a:r>
          </a:p>
          <a:p>
            <a:pPr lvl="0"/>
            <a:r>
              <a:rPr lang="en-US" sz="1200" kern="1200" dirty="0">
                <a:solidFill>
                  <a:schemeClr val="tx1"/>
                </a:solidFill>
                <a:latin typeface="+mn-lt"/>
                <a:ea typeface="+mn-ea"/>
                <a:cs typeface="+mn-cs"/>
              </a:rPr>
              <a:t>When making or receiving a call: be polite, listen and clarify but try to avoid excessive small talk keeping calls as brief as possible. See our pages </a:t>
            </a:r>
            <a:r>
              <a:rPr lang="en-US" sz="1200" b="1" u="none" strike="noStrike" kern="1200" dirty="0">
                <a:solidFill>
                  <a:schemeClr val="tx1"/>
                </a:solidFill>
                <a:latin typeface="+mn-lt"/>
                <a:ea typeface="+mn-ea"/>
                <a:cs typeface="+mn-cs"/>
                <a:hlinkClick r:id="rId3"/>
              </a:rPr>
              <a:t>Listening Skills</a:t>
            </a:r>
            <a:r>
              <a:rPr lang="en-US" sz="1200" kern="1200" dirty="0">
                <a:solidFill>
                  <a:schemeClr val="tx1"/>
                </a:solidFill>
                <a:latin typeface="+mn-lt"/>
                <a:ea typeface="+mn-ea"/>
                <a:cs typeface="+mn-cs"/>
              </a:rPr>
              <a:t> and </a:t>
            </a:r>
            <a:r>
              <a:rPr lang="en-US" sz="1200" b="1" u="none" strike="noStrike" kern="1200" dirty="0">
                <a:solidFill>
                  <a:schemeClr val="tx1"/>
                </a:solidFill>
                <a:latin typeface="+mn-lt"/>
                <a:ea typeface="+mn-ea"/>
                <a:cs typeface="+mn-cs"/>
                <a:hlinkClick r:id="rId4"/>
              </a:rPr>
              <a:t>Clarifying</a:t>
            </a:r>
            <a:r>
              <a:rPr lang="en-US" sz="1200" kern="1200" dirty="0">
                <a:solidFill>
                  <a:schemeClr val="tx1"/>
                </a:solidFill>
                <a:latin typeface="+mn-lt"/>
                <a:ea typeface="+mn-ea"/>
                <a:cs typeface="+mn-cs"/>
              </a:rPr>
              <a:t> for more information.</a:t>
            </a:r>
          </a:p>
          <a:p>
            <a:pPr lvl="0"/>
            <a:r>
              <a:rPr lang="en-US" sz="1200" kern="1200" dirty="0">
                <a:solidFill>
                  <a:schemeClr val="tx1"/>
                </a:solidFill>
                <a:latin typeface="+mn-lt"/>
                <a:ea typeface="+mn-ea"/>
                <a:cs typeface="+mn-cs"/>
              </a:rPr>
              <a:t>Take calls standing up, research shows people who stand while on the phone keep their conversations brief.</a:t>
            </a:r>
          </a:p>
          <a:p>
            <a:pPr lvl="0"/>
            <a:r>
              <a:rPr lang="en-US" sz="1200" kern="1200" dirty="0">
                <a:solidFill>
                  <a:schemeClr val="tx1"/>
                </a:solidFill>
                <a:latin typeface="+mn-lt"/>
                <a:ea typeface="+mn-ea"/>
                <a:cs typeface="+mn-cs"/>
              </a:rPr>
              <a:t>If you agree to take on tasks as part of the phone conversation act on them immediately – even if this means adding them to your ‘to-do’ list.</a:t>
            </a:r>
          </a:p>
          <a:p>
            <a:pPr lvl="0"/>
            <a:r>
              <a:rPr lang="en-US" sz="1200" kern="1200" dirty="0">
                <a:solidFill>
                  <a:schemeClr val="tx1"/>
                </a:solidFill>
                <a:latin typeface="+mn-lt"/>
                <a:ea typeface="+mn-ea"/>
                <a:cs typeface="+mn-cs"/>
              </a:rPr>
              <a:t>Store numbers that you dial frequently in your phone or keep a list readily available near the phone.</a:t>
            </a:r>
          </a:p>
          <a:p>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21</a:t>
            </a:fld>
            <a:endParaRPr lang="en-US"/>
          </a:p>
        </p:txBody>
      </p:sp>
    </p:spTree>
    <p:extLst>
      <p:ext uri="{BB962C8B-B14F-4D97-AF65-F5344CB8AC3E}">
        <p14:creationId xmlns:p14="http://schemas.microsoft.com/office/powerpoint/2010/main" val="3228117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latin typeface="+mn-lt"/>
                <a:ea typeface="+mn-ea"/>
                <a:cs typeface="+mn-cs"/>
              </a:rPr>
              <a:t>Only check your emails a couple of times a day.  Close your email client when it is not being used.  New emails flashing up on your computer screen can be a huge distraction and time waster.</a:t>
            </a:r>
          </a:p>
          <a:p>
            <a:pPr lvl="0"/>
            <a:r>
              <a:rPr lang="en-US" sz="1200" kern="1200" dirty="0">
                <a:solidFill>
                  <a:schemeClr val="tx1"/>
                </a:solidFill>
                <a:latin typeface="+mn-lt"/>
                <a:ea typeface="+mn-ea"/>
                <a:cs typeface="+mn-cs"/>
              </a:rPr>
              <a:t>Set up folders and rules in your email client helping to automatically filter and file email messages.</a:t>
            </a:r>
          </a:p>
          <a:p>
            <a:pPr lvl="0"/>
            <a:r>
              <a:rPr lang="en-US" sz="1200" kern="1200" dirty="0">
                <a:solidFill>
                  <a:schemeClr val="tx1"/>
                </a:solidFill>
                <a:latin typeface="+mn-lt"/>
                <a:ea typeface="+mn-ea"/>
                <a:cs typeface="+mn-cs"/>
              </a:rPr>
              <a:t>Schedule a block of time each day for sending and responding to emails.  Don’t let emails build up to unmanageable levels.</a:t>
            </a:r>
          </a:p>
          <a:p>
            <a:pPr lvl="0"/>
            <a:r>
              <a:rPr lang="en-US" sz="1200" kern="1200" dirty="0">
                <a:solidFill>
                  <a:schemeClr val="tx1"/>
                </a:solidFill>
                <a:latin typeface="+mn-lt"/>
                <a:ea typeface="+mn-ea"/>
                <a:cs typeface="+mn-cs"/>
              </a:rPr>
              <a:t>Delete all spam emails immediately.</a:t>
            </a:r>
          </a:p>
          <a:p>
            <a:pPr lvl="0"/>
            <a:r>
              <a:rPr lang="en-US" sz="1200" kern="1200" dirty="0">
                <a:solidFill>
                  <a:schemeClr val="tx1"/>
                </a:solidFill>
                <a:latin typeface="+mn-lt"/>
                <a:ea typeface="+mn-ea"/>
                <a:cs typeface="+mn-cs"/>
              </a:rPr>
              <a:t>Delete all irrelevant emails immediately.  This includes ‘general’ emails that don’t specifically involve you.  People in organizations often use the ‘Reply to All’ function in their email client.  Although such emails may be relevant to certain people or departments if you are not one of them then delete.</a:t>
            </a:r>
          </a:p>
          <a:p>
            <a:pPr lvl="0"/>
            <a:r>
              <a:rPr lang="en-US" sz="1200" kern="1200" dirty="0">
                <a:solidFill>
                  <a:schemeClr val="tx1"/>
                </a:solidFill>
                <a:latin typeface="+mn-lt"/>
                <a:ea typeface="+mn-ea"/>
                <a:cs typeface="+mn-cs"/>
              </a:rPr>
              <a:t>Forward emails to somebody who can provide a better response if appropriate.</a:t>
            </a:r>
          </a:p>
          <a:p>
            <a:pPr lvl="0"/>
            <a:r>
              <a:rPr lang="en-US" sz="1200" kern="1200" dirty="0">
                <a:solidFill>
                  <a:schemeClr val="tx1"/>
                </a:solidFill>
                <a:latin typeface="+mn-lt"/>
                <a:ea typeface="+mn-ea"/>
                <a:cs typeface="+mn-cs"/>
              </a:rPr>
              <a:t>Try to handle each relevant email only once, read and respond immediately within your scheduled time.  Once done file the email away.</a:t>
            </a:r>
          </a:p>
          <a:p>
            <a:pPr lvl="0"/>
            <a:r>
              <a:rPr lang="en-US" sz="1200" kern="1200" dirty="0">
                <a:solidFill>
                  <a:schemeClr val="tx1"/>
                </a:solidFill>
                <a:latin typeface="+mn-lt"/>
                <a:ea typeface="+mn-ea"/>
                <a:cs typeface="+mn-cs"/>
              </a:rPr>
              <a:t>Be wary of emails marked urgent or high priority… they may well not be.</a:t>
            </a:r>
          </a:p>
        </p:txBody>
      </p:sp>
      <p:sp>
        <p:nvSpPr>
          <p:cNvPr id="4" name="Slide Number Placeholder 3"/>
          <p:cNvSpPr>
            <a:spLocks noGrp="1"/>
          </p:cNvSpPr>
          <p:nvPr>
            <p:ph type="sldNum" sz="quarter" idx="10"/>
          </p:nvPr>
        </p:nvSpPr>
        <p:spPr/>
        <p:txBody>
          <a:bodyPr/>
          <a:lstStyle/>
          <a:p>
            <a:fld id="{4CCC107B-6274-4F45-8235-EEE807A29D30}" type="slidenum">
              <a:rPr lang="en-US" smtClean="0"/>
              <a:t>22</a:t>
            </a:fld>
            <a:endParaRPr lang="en-US"/>
          </a:p>
        </p:txBody>
      </p:sp>
    </p:spTree>
    <p:extLst>
      <p:ext uri="{BB962C8B-B14F-4D97-AF65-F5344CB8AC3E}">
        <p14:creationId xmlns:p14="http://schemas.microsoft.com/office/powerpoint/2010/main" val="5650149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  Turn off any instant messaging applications.</a:t>
            </a:r>
          </a:p>
          <a:p>
            <a:r>
              <a:rPr lang="en-US" sz="1200" kern="1200" dirty="0">
                <a:solidFill>
                  <a:schemeClr val="tx1"/>
                </a:solidFill>
                <a:latin typeface="+mn-lt"/>
                <a:ea typeface="+mn-ea"/>
                <a:cs typeface="+mn-cs"/>
              </a:rPr>
              <a:t>·  Close programs and documents when you have finished using them – file your documents in a logical way.  This not only removes distractions but also means your computer has more resources for doing the next job.</a:t>
            </a:r>
          </a:p>
          <a:p>
            <a:r>
              <a:rPr lang="en-US" sz="1200" kern="1200" dirty="0">
                <a:solidFill>
                  <a:schemeClr val="tx1"/>
                </a:solidFill>
                <a:latin typeface="+mn-lt"/>
                <a:ea typeface="+mn-ea"/>
                <a:cs typeface="+mn-cs"/>
              </a:rPr>
              <a:t>·  Close webpages after you have finished reading them.  This is especially important for news or social networking sites where information is updated constantly.</a:t>
            </a:r>
          </a:p>
          <a:p>
            <a:r>
              <a:rPr lang="en-US" sz="1200" kern="1200" dirty="0">
                <a:solidFill>
                  <a:schemeClr val="tx1"/>
                </a:solidFill>
                <a:latin typeface="+mn-lt"/>
                <a:ea typeface="+mn-ea"/>
                <a:cs typeface="+mn-cs"/>
              </a:rPr>
              <a:t>·  If you are tempted to distract yourself with a computer game then either ration the amount of time you play or uninstall it from your computer.</a:t>
            </a:r>
          </a:p>
          <a:p>
            <a:r>
              <a:rPr lang="en-US" sz="1200" kern="1200" dirty="0">
                <a:solidFill>
                  <a:schemeClr val="tx1"/>
                </a:solidFill>
                <a:latin typeface="+mn-lt"/>
                <a:ea typeface="+mn-ea"/>
                <a:cs typeface="+mn-cs"/>
              </a:rPr>
              <a:t>·  Make sure your computer is protected from viruses and malware.  Backup your work; use a USB pen drive to carry important documents and files but don’t forget to password protect it.</a:t>
            </a:r>
          </a:p>
        </p:txBody>
      </p:sp>
      <p:sp>
        <p:nvSpPr>
          <p:cNvPr id="4" name="Slide Number Placeholder 3"/>
          <p:cNvSpPr>
            <a:spLocks noGrp="1"/>
          </p:cNvSpPr>
          <p:nvPr>
            <p:ph type="sldNum" sz="quarter" idx="10"/>
          </p:nvPr>
        </p:nvSpPr>
        <p:spPr/>
        <p:txBody>
          <a:bodyPr/>
          <a:lstStyle/>
          <a:p>
            <a:fld id="{4CCC107B-6274-4F45-8235-EEE807A29D30}" type="slidenum">
              <a:rPr lang="en-US" smtClean="0"/>
              <a:t>23</a:t>
            </a:fld>
            <a:endParaRPr lang="en-US"/>
          </a:p>
        </p:txBody>
      </p:sp>
    </p:spTree>
    <p:extLst>
      <p:ext uri="{BB962C8B-B14F-4D97-AF65-F5344CB8AC3E}">
        <p14:creationId xmlns:p14="http://schemas.microsoft.com/office/powerpoint/2010/main" val="42616410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latin typeface="+mn-lt"/>
                <a:ea typeface="+mn-ea"/>
                <a:cs typeface="+mn-cs"/>
              </a:rPr>
              <a:t>Only attend meetings that are relevant to you.  Is the meeting necessary and does it have a specific purpose?</a:t>
            </a:r>
          </a:p>
          <a:p>
            <a:pPr lvl="0"/>
            <a:r>
              <a:rPr lang="en-US" sz="1200" kern="1200" dirty="0">
                <a:solidFill>
                  <a:schemeClr val="tx1"/>
                </a:solidFill>
                <a:latin typeface="+mn-lt"/>
                <a:ea typeface="+mn-ea"/>
                <a:cs typeface="+mn-cs"/>
              </a:rPr>
              <a:t>Aim to arrive on time for meetings, neither early nor late.</a:t>
            </a:r>
          </a:p>
          <a:p>
            <a:pPr lvl="0"/>
            <a:r>
              <a:rPr lang="en-US" sz="1200" kern="1200" dirty="0">
                <a:solidFill>
                  <a:schemeClr val="tx1"/>
                </a:solidFill>
                <a:latin typeface="+mn-lt"/>
                <a:ea typeface="+mn-ea"/>
                <a:cs typeface="+mn-cs"/>
              </a:rPr>
              <a:t>Know the purpose of the meeting and get a copy of the agenda in advance.  Arrange to leave the meeting early if it is only partially relevant.</a:t>
            </a:r>
          </a:p>
          <a:p>
            <a:pPr lvl="0"/>
            <a:r>
              <a:rPr lang="en-US" sz="1200" kern="1200" dirty="0">
                <a:solidFill>
                  <a:schemeClr val="tx1"/>
                </a:solidFill>
                <a:latin typeface="+mn-lt"/>
                <a:ea typeface="+mn-ea"/>
                <a:cs typeface="+mn-cs"/>
              </a:rPr>
              <a:t>Agree in advance how long meetings will run for.  Start and end the meeting on time.</a:t>
            </a:r>
          </a:p>
          <a:p>
            <a:r>
              <a:rPr lang="en-US" sz="1200" kern="1200" dirty="0">
                <a:solidFill>
                  <a:schemeClr val="tx1"/>
                </a:solidFill>
                <a:latin typeface="+mn-lt"/>
                <a:ea typeface="+mn-ea"/>
                <a:cs typeface="+mn-cs"/>
              </a:rPr>
              <a:t>Use a timed agenda, especially for longer meetings or where the chairperson is less effective</a:t>
            </a:r>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24</a:t>
            </a:fld>
            <a:endParaRPr lang="en-US"/>
          </a:p>
        </p:txBody>
      </p:sp>
    </p:spTree>
    <p:extLst>
      <p:ext uri="{BB962C8B-B14F-4D97-AF65-F5344CB8AC3E}">
        <p14:creationId xmlns:p14="http://schemas.microsoft.com/office/powerpoint/2010/main" val="29675607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When we’re busy we are more likely to have a shorter temper than when we are more relaxed.  Little things are more likely to irritate us and we’re more likely to feel stressed or angry.  Stress and anger will both potentially waste more time – and you run the risk of damaging your health and the feelings of others.  Always try to stay as calm as possible, let others know that you are busy and that you need time to complete your tasks.  People usually understand and may even offer to help!</a:t>
            </a:r>
          </a:p>
        </p:txBody>
      </p:sp>
      <p:sp>
        <p:nvSpPr>
          <p:cNvPr id="4" name="Slide Number Placeholder 3"/>
          <p:cNvSpPr>
            <a:spLocks noGrp="1"/>
          </p:cNvSpPr>
          <p:nvPr>
            <p:ph type="sldNum" sz="quarter" idx="10"/>
          </p:nvPr>
        </p:nvSpPr>
        <p:spPr/>
        <p:txBody>
          <a:bodyPr/>
          <a:lstStyle/>
          <a:p>
            <a:fld id="{4CCC107B-6274-4F45-8235-EEE807A29D30}" type="slidenum">
              <a:rPr lang="en-US" smtClean="0"/>
              <a:t>25</a:t>
            </a:fld>
            <a:endParaRPr lang="en-US"/>
          </a:p>
        </p:txBody>
      </p:sp>
    </p:spTree>
    <p:extLst>
      <p:ext uri="{BB962C8B-B14F-4D97-AF65-F5344CB8AC3E}">
        <p14:creationId xmlns:p14="http://schemas.microsoft.com/office/powerpoint/2010/main" val="1359597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reason Dinosaurs are extinct</a:t>
            </a:r>
            <a:r>
              <a:rPr lang="en-US" baseline="0" dirty="0"/>
              <a:t> is because of poor time management. (</a:t>
            </a:r>
            <a:r>
              <a:rPr lang="en-US" baseline="0" dirty="0" err="1"/>
              <a:t>Humour</a:t>
            </a:r>
            <a:r>
              <a:rPr lang="en-US" baseline="0"/>
              <a:t>)</a:t>
            </a:r>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3</a:t>
            </a:fld>
            <a:endParaRPr lang="en-US"/>
          </a:p>
        </p:txBody>
      </p:sp>
    </p:spTree>
    <p:extLst>
      <p:ext uri="{BB962C8B-B14F-4D97-AF65-F5344CB8AC3E}">
        <p14:creationId xmlns:p14="http://schemas.microsoft.com/office/powerpoint/2010/main" val="1082148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Paper Boat</a:t>
            </a:r>
          </a:p>
          <a:p>
            <a:pPr fontAlgn="base"/>
            <a:r>
              <a:rPr lang="en-US" sz="1200" kern="1200" dirty="0">
                <a:solidFill>
                  <a:schemeClr val="tx1"/>
                </a:solidFill>
                <a:effectLst/>
                <a:latin typeface="+mn-lt"/>
                <a:ea typeface="+mn-ea"/>
                <a:cs typeface="+mn-cs"/>
              </a:rPr>
              <a:t>All you need for this one is some newspaper. Divide your group into teams of 4 to 5 members each. Ask them to select/elect a Team Leader.</a:t>
            </a:r>
          </a:p>
          <a:p>
            <a:pPr fontAlgn="base"/>
            <a:r>
              <a:rPr lang="en-US" sz="1200" kern="1200" dirty="0">
                <a:solidFill>
                  <a:schemeClr val="tx1"/>
                </a:solidFill>
                <a:effectLst/>
                <a:latin typeface="+mn-lt"/>
                <a:ea typeface="+mn-ea"/>
                <a:cs typeface="+mn-cs"/>
              </a:rPr>
              <a:t>Then take all the team leaders out of the training hall and teach them to build a paper boat.   To make sure they understood, have each person build their own boat with the </a:t>
            </a:r>
            <a:r>
              <a:rPr lang="en-US" sz="1200" b="1" kern="1200" dirty="0">
                <a:solidFill>
                  <a:schemeClr val="tx1"/>
                </a:solidFill>
                <a:effectLst/>
                <a:latin typeface="+mn-lt"/>
                <a:ea typeface="+mn-ea"/>
                <a:cs typeface="+mn-cs"/>
              </a:rPr>
              <a:t>small square piece of paper </a:t>
            </a:r>
            <a:r>
              <a:rPr lang="en-US" sz="1200" kern="1200" dirty="0">
                <a:solidFill>
                  <a:schemeClr val="tx1"/>
                </a:solidFill>
                <a:effectLst/>
                <a:latin typeface="+mn-lt"/>
                <a:ea typeface="+mn-ea"/>
                <a:cs typeface="+mn-cs"/>
              </a:rPr>
              <a:t>you give them. Before you dismiss your leaders, share these instructions:</a:t>
            </a:r>
          </a:p>
          <a:p>
            <a:pPr fontAlgn="base"/>
            <a:r>
              <a:rPr lang="en-US" sz="1200" kern="1200" dirty="0">
                <a:solidFill>
                  <a:schemeClr val="tx1"/>
                </a:solidFill>
                <a:effectLst/>
                <a:latin typeface="+mn-lt"/>
                <a:ea typeface="+mn-ea"/>
                <a:cs typeface="+mn-cs"/>
              </a:rPr>
              <a:t> </a:t>
            </a:r>
          </a:p>
          <a:p>
            <a:pPr lvl="0" fontAlgn="base"/>
            <a:r>
              <a:rPr lang="en-US" sz="1200" kern="1200" dirty="0">
                <a:solidFill>
                  <a:schemeClr val="tx1"/>
                </a:solidFill>
                <a:effectLst/>
                <a:latin typeface="+mn-lt"/>
                <a:ea typeface="+mn-ea"/>
                <a:cs typeface="+mn-cs"/>
              </a:rPr>
              <a:t>I am giving you 4 sheets of paper (the sheets you give them should be rectangular in shape).</a:t>
            </a:r>
          </a:p>
          <a:p>
            <a:pPr lvl="0" fontAlgn="base"/>
            <a:r>
              <a:rPr lang="en-US" sz="1200" kern="1200" dirty="0">
                <a:solidFill>
                  <a:schemeClr val="tx1"/>
                </a:solidFill>
                <a:effectLst/>
                <a:latin typeface="+mn-lt"/>
                <a:ea typeface="+mn-ea"/>
                <a:cs typeface="+mn-cs"/>
              </a:rPr>
              <a:t>Your job is to build 30 boats all of the “Same Size” &amp; “All must stand or should not sink flat when the activity is over.”</a:t>
            </a:r>
          </a:p>
          <a:p>
            <a:pPr lvl="0" fontAlgn="base"/>
            <a:r>
              <a:rPr lang="en-US" sz="1200" kern="1200" dirty="0">
                <a:solidFill>
                  <a:schemeClr val="tx1"/>
                </a:solidFill>
                <a:effectLst/>
                <a:latin typeface="+mn-lt"/>
                <a:ea typeface="+mn-ea"/>
                <a:cs typeface="+mn-cs"/>
              </a:rPr>
              <a:t>Quality (shape, finishing, appearance) and Quantity 40 boats both is important.</a:t>
            </a:r>
          </a:p>
          <a:p>
            <a:pPr lvl="0" fontAlgn="base"/>
            <a:r>
              <a:rPr lang="en-US" sz="1200" kern="1200" dirty="0">
                <a:solidFill>
                  <a:schemeClr val="tx1"/>
                </a:solidFill>
                <a:effectLst/>
                <a:latin typeface="+mn-lt"/>
                <a:ea typeface="+mn-ea"/>
                <a:cs typeface="+mn-cs"/>
              </a:rPr>
              <a:t>Time frame is 15 minutes max from the moment you go to your team.</a:t>
            </a:r>
          </a:p>
          <a:p>
            <a:r>
              <a:rPr lang="en-US" sz="1200" kern="1200" dirty="0">
                <a:solidFill>
                  <a:schemeClr val="tx1"/>
                </a:solidFill>
                <a:effectLst/>
                <a:latin typeface="+mn-lt"/>
                <a:ea typeface="+mn-ea"/>
                <a:cs typeface="+mn-cs"/>
              </a:rPr>
              <a:t>Now let them complete the task; give them 15 minutes.</a:t>
            </a:r>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26</a:t>
            </a:fld>
            <a:endParaRPr lang="en-US"/>
          </a:p>
        </p:txBody>
      </p:sp>
    </p:spTree>
    <p:extLst>
      <p:ext uri="{BB962C8B-B14F-4D97-AF65-F5344CB8AC3E}">
        <p14:creationId xmlns:p14="http://schemas.microsoft.com/office/powerpoint/2010/main" val="2901737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try to make time as your buddy, not an opponent. You have time, you always will have, you just need to make use of it.</a:t>
            </a:r>
          </a:p>
        </p:txBody>
      </p:sp>
      <p:sp>
        <p:nvSpPr>
          <p:cNvPr id="4" name="Slide Number Placeholder 3"/>
          <p:cNvSpPr>
            <a:spLocks noGrp="1"/>
          </p:cNvSpPr>
          <p:nvPr>
            <p:ph type="sldNum" sz="quarter" idx="10"/>
          </p:nvPr>
        </p:nvSpPr>
        <p:spPr/>
        <p:txBody>
          <a:bodyPr/>
          <a:lstStyle/>
          <a:p>
            <a:fld id="{4CCC107B-6274-4F45-8235-EEE807A29D30}" type="slidenum">
              <a:rPr lang="en-US" smtClean="0"/>
              <a:t>4</a:t>
            </a:fld>
            <a:endParaRPr lang="en-US"/>
          </a:p>
        </p:txBody>
      </p:sp>
    </p:spTree>
    <p:extLst>
      <p:ext uri="{BB962C8B-B14F-4D97-AF65-F5344CB8AC3E}">
        <p14:creationId xmlns:p14="http://schemas.microsoft.com/office/powerpoint/2010/main" val="3646246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base"/>
            <a:r>
              <a:rPr lang="en-US" sz="1200" b="1" kern="1200" dirty="0">
                <a:solidFill>
                  <a:schemeClr val="tx1"/>
                </a:solidFill>
                <a:latin typeface="+mn-lt"/>
                <a:ea typeface="+mn-ea"/>
                <a:cs typeface="+mn-cs"/>
              </a:rPr>
              <a:t>Less Stress</a:t>
            </a:r>
            <a:r>
              <a:rPr lang="en-US" sz="1200" kern="1200" dirty="0">
                <a:solidFill>
                  <a:schemeClr val="tx1"/>
                </a:solidFill>
                <a:latin typeface="+mn-lt"/>
                <a:ea typeface="+mn-ea"/>
                <a:cs typeface="+mn-cs"/>
              </a:rPr>
              <a:t> – Managing your time can directly reduce your stress level. Fewer surprises. Fewer tight deadlines. Less rushing from task-to-task and place-to-place.</a:t>
            </a:r>
          </a:p>
          <a:p>
            <a:pPr lvl="0" fontAlgn="base"/>
            <a:r>
              <a:rPr lang="en-US" sz="1200" b="1" kern="1200" dirty="0">
                <a:solidFill>
                  <a:schemeClr val="tx1"/>
                </a:solidFill>
                <a:latin typeface="+mn-lt"/>
                <a:ea typeface="+mn-ea"/>
                <a:cs typeface="+mn-cs"/>
              </a:rPr>
              <a:t>Get More Done</a:t>
            </a:r>
            <a:r>
              <a:rPr lang="en-US" sz="1200" kern="1200" dirty="0">
                <a:solidFill>
                  <a:schemeClr val="tx1"/>
                </a:solidFill>
                <a:latin typeface="+mn-lt"/>
                <a:ea typeface="+mn-ea"/>
                <a:cs typeface="+mn-cs"/>
              </a:rPr>
              <a:t> – Of course, being productive is one of the main goals of time management. When you are aware of what you need to do, you are able to better manage your workload. You will be able to get more (of the right tasks) done in less time.</a:t>
            </a:r>
          </a:p>
          <a:p>
            <a:pPr lvl="0" fontAlgn="base"/>
            <a:r>
              <a:rPr lang="en-US" sz="1200" b="1" kern="1200" dirty="0">
                <a:solidFill>
                  <a:schemeClr val="tx1"/>
                </a:solidFill>
                <a:latin typeface="+mn-lt"/>
                <a:ea typeface="+mn-ea"/>
                <a:cs typeface="+mn-cs"/>
              </a:rPr>
              <a:t>Less Rework</a:t>
            </a:r>
            <a:r>
              <a:rPr lang="en-US" sz="1200" kern="1200" dirty="0">
                <a:solidFill>
                  <a:schemeClr val="tx1"/>
                </a:solidFill>
                <a:latin typeface="+mn-lt"/>
                <a:ea typeface="+mn-ea"/>
                <a:cs typeface="+mn-cs"/>
              </a:rPr>
              <a:t> – Being organized results in less rework and mistakes. Forgotten items, details, and instructions lead to extra work. How often do you have to do a task more than once? Or make an extra trip because you forget something?</a:t>
            </a:r>
          </a:p>
          <a:p>
            <a:pPr lvl="0" fontAlgn="base"/>
            <a:r>
              <a:rPr lang="en-US" sz="1200" b="1" kern="1200" dirty="0">
                <a:solidFill>
                  <a:schemeClr val="tx1"/>
                </a:solidFill>
                <a:latin typeface="+mn-lt"/>
                <a:ea typeface="+mn-ea"/>
                <a:cs typeface="+mn-cs"/>
              </a:rPr>
              <a:t>Less Life Friction and Problems</a:t>
            </a:r>
            <a:r>
              <a:rPr lang="en-US" sz="1200" kern="1200" dirty="0">
                <a:solidFill>
                  <a:schemeClr val="tx1"/>
                </a:solidFill>
                <a:latin typeface="+mn-lt"/>
                <a:ea typeface="+mn-ea"/>
                <a:cs typeface="+mn-cs"/>
              </a:rPr>
              <a:t> – How often do you </a:t>
            </a:r>
            <a:r>
              <a:rPr lang="en-US" sz="1200" u="none" strike="noStrike" kern="1200" dirty="0">
                <a:solidFill>
                  <a:schemeClr val="tx1"/>
                </a:solidFill>
                <a:latin typeface="+mn-lt"/>
                <a:ea typeface="+mn-ea"/>
                <a:cs typeface="+mn-cs"/>
                <a:hlinkClick r:id="rId3" tooltip="Self-inflicted time management"/>
              </a:rPr>
              <a:t>create your own problems</a:t>
            </a:r>
            <a:r>
              <a:rPr lang="en-US" sz="1200" kern="1200" dirty="0">
                <a:solidFill>
                  <a:schemeClr val="tx1"/>
                </a:solidFill>
                <a:latin typeface="+mn-lt"/>
                <a:ea typeface="+mn-ea"/>
                <a:cs typeface="+mn-cs"/>
              </a:rPr>
              <a:t>? Whether it is a forgotten appointment or missed deadline, not managing your time results in increased life friction. Avoid creating your own problems by planning and preparing for your day.</a:t>
            </a:r>
          </a:p>
          <a:p>
            <a:pPr lvl="0" fontAlgn="base"/>
            <a:r>
              <a:rPr lang="en-US" sz="1200" b="1" kern="1200" dirty="0">
                <a:solidFill>
                  <a:schemeClr val="tx1"/>
                </a:solidFill>
                <a:latin typeface="+mn-lt"/>
                <a:ea typeface="+mn-ea"/>
                <a:cs typeface="+mn-cs"/>
              </a:rPr>
              <a:t>More Free Time</a:t>
            </a:r>
            <a:r>
              <a:rPr lang="en-US" sz="1200" kern="1200" dirty="0">
                <a:solidFill>
                  <a:schemeClr val="tx1"/>
                </a:solidFill>
                <a:latin typeface="+mn-lt"/>
                <a:ea typeface="+mn-ea"/>
                <a:cs typeface="+mn-cs"/>
              </a:rPr>
              <a:t> – We can’t create more time, but you can make better use of it by managing your time. Even simple actions like shifting your commute or getting your work done early can produce more leisure time in your life.</a:t>
            </a:r>
          </a:p>
          <a:p>
            <a:pPr lvl="0" fontAlgn="base"/>
            <a:r>
              <a:rPr lang="en-US" sz="1200" b="1" kern="1200" dirty="0">
                <a:solidFill>
                  <a:schemeClr val="tx1"/>
                </a:solidFill>
                <a:latin typeface="+mn-lt"/>
                <a:ea typeface="+mn-ea"/>
                <a:cs typeface="+mn-cs"/>
              </a:rPr>
              <a:t>Less Wasted Time</a:t>
            </a:r>
            <a:r>
              <a:rPr lang="en-US" sz="1200" kern="1200" dirty="0">
                <a:solidFill>
                  <a:schemeClr val="tx1"/>
                </a:solidFill>
                <a:latin typeface="+mn-lt"/>
                <a:ea typeface="+mn-ea"/>
                <a:cs typeface="+mn-cs"/>
              </a:rPr>
              <a:t> – When you know what you need to do, you waste less time in idle activities. Instead of wondering what you should be doing next, you can already be a step ahead of your work.</a:t>
            </a:r>
          </a:p>
          <a:p>
            <a:pPr lvl="0" fontAlgn="base"/>
            <a:r>
              <a:rPr lang="en-US" sz="1200" b="1" kern="1200" dirty="0">
                <a:solidFill>
                  <a:schemeClr val="tx1"/>
                </a:solidFill>
                <a:latin typeface="+mn-lt"/>
                <a:ea typeface="+mn-ea"/>
                <a:cs typeface="+mn-cs"/>
              </a:rPr>
              <a:t>More Opportunities</a:t>
            </a:r>
            <a:r>
              <a:rPr lang="en-US" sz="1200" kern="1200" dirty="0">
                <a:solidFill>
                  <a:schemeClr val="tx1"/>
                </a:solidFill>
                <a:latin typeface="+mn-lt"/>
                <a:ea typeface="+mn-ea"/>
                <a:cs typeface="+mn-cs"/>
              </a:rPr>
              <a:t> – Being on top of your time and work produces more opportunities. The early bird always has more options. As well, </a:t>
            </a:r>
            <a:r>
              <a:rPr lang="en-US" sz="1200" u="none" strike="noStrike" kern="1200" dirty="0">
                <a:solidFill>
                  <a:schemeClr val="tx1"/>
                </a:solidFill>
                <a:latin typeface="+mn-lt"/>
                <a:ea typeface="+mn-ea"/>
                <a:cs typeface="+mn-cs"/>
                <a:hlinkClick r:id="rId4" tooltip="Luck"/>
              </a:rPr>
              <a:t>luck favors the prepared</a:t>
            </a:r>
            <a:r>
              <a:rPr lang="en-US" sz="1200" kern="1200" dirty="0">
                <a:solidFill>
                  <a:schemeClr val="tx1"/>
                </a:solidFill>
                <a:latin typeface="+mn-lt"/>
                <a:ea typeface="+mn-ea"/>
                <a:cs typeface="+mn-cs"/>
              </a:rPr>
              <a:t>.</a:t>
            </a:r>
          </a:p>
          <a:p>
            <a:pPr lvl="0" fontAlgn="base"/>
            <a:r>
              <a:rPr lang="en-US" sz="1200" b="1" kern="1200" dirty="0">
                <a:solidFill>
                  <a:schemeClr val="tx1"/>
                </a:solidFill>
                <a:latin typeface="+mn-lt"/>
                <a:ea typeface="+mn-ea"/>
                <a:cs typeface="+mn-cs"/>
              </a:rPr>
              <a:t>Improves Your Reputation</a:t>
            </a:r>
            <a:r>
              <a:rPr lang="en-US" sz="1200" kern="1200" dirty="0">
                <a:solidFill>
                  <a:schemeClr val="tx1"/>
                </a:solidFill>
                <a:latin typeface="+mn-lt"/>
                <a:ea typeface="+mn-ea"/>
                <a:cs typeface="+mn-cs"/>
              </a:rPr>
              <a:t> – Your </a:t>
            </a:r>
            <a:r>
              <a:rPr lang="en-US" sz="1200" u="none" strike="noStrike" kern="1200" dirty="0">
                <a:solidFill>
                  <a:schemeClr val="tx1"/>
                </a:solidFill>
                <a:latin typeface="+mn-lt"/>
                <a:ea typeface="+mn-ea"/>
                <a:cs typeface="+mn-cs"/>
                <a:hlinkClick r:id="rId5" tooltip="time management reputation"/>
              </a:rPr>
              <a:t>time management reputation</a:t>
            </a:r>
            <a:r>
              <a:rPr lang="en-US" sz="1200" kern="1200" dirty="0">
                <a:solidFill>
                  <a:schemeClr val="tx1"/>
                </a:solidFill>
                <a:latin typeface="+mn-lt"/>
                <a:ea typeface="+mn-ea"/>
                <a:cs typeface="+mn-cs"/>
              </a:rPr>
              <a:t> will proceed you. At work and in life you will be known as reliable. No one is going to question whether you are going to show up, do what you say you are going to do, or meet that deadline.</a:t>
            </a:r>
          </a:p>
          <a:p>
            <a:pPr lvl="0" fontAlgn="base"/>
            <a:r>
              <a:rPr lang="en-US" sz="1200" b="1" kern="1200" dirty="0">
                <a:solidFill>
                  <a:schemeClr val="tx1"/>
                </a:solidFill>
                <a:latin typeface="+mn-lt"/>
                <a:ea typeface="+mn-ea"/>
                <a:cs typeface="+mn-cs"/>
              </a:rPr>
              <a:t>Less Effort</a:t>
            </a:r>
            <a:r>
              <a:rPr lang="en-US" sz="1200" kern="1200" dirty="0">
                <a:solidFill>
                  <a:schemeClr val="tx1"/>
                </a:solidFill>
                <a:latin typeface="+mn-lt"/>
                <a:ea typeface="+mn-ea"/>
                <a:cs typeface="+mn-cs"/>
              </a:rPr>
              <a:t> – A common misconception is that time management takes </a:t>
            </a:r>
            <a:r>
              <a:rPr lang="en-US" sz="1200" i="1" kern="1200" dirty="0">
                <a:solidFill>
                  <a:schemeClr val="tx1"/>
                </a:solidFill>
                <a:latin typeface="+mn-lt"/>
                <a:ea typeface="+mn-ea"/>
                <a:cs typeface="+mn-cs"/>
              </a:rPr>
              <a:t>extra</a:t>
            </a:r>
            <a:r>
              <a:rPr lang="en-US" sz="1200" kern="1200" dirty="0">
                <a:solidFill>
                  <a:schemeClr val="tx1"/>
                </a:solidFill>
                <a:latin typeface="+mn-lt"/>
                <a:ea typeface="+mn-ea"/>
                <a:cs typeface="+mn-cs"/>
              </a:rPr>
              <a:t> effort. To the contrary, proper time management makes your life easier. Things take less effort, whether it is packing for that trip or finishing up that project.</a:t>
            </a:r>
          </a:p>
          <a:p>
            <a:pPr lvl="0" fontAlgn="base"/>
            <a:r>
              <a:rPr lang="en-US" sz="1200" b="1" kern="1200" dirty="0">
                <a:solidFill>
                  <a:schemeClr val="tx1"/>
                </a:solidFill>
                <a:latin typeface="+mn-lt"/>
                <a:ea typeface="+mn-ea"/>
                <a:cs typeface="+mn-cs"/>
              </a:rPr>
              <a:t>More Time Where it Matters</a:t>
            </a:r>
            <a:r>
              <a:rPr lang="en-US" sz="1200" kern="1200" dirty="0">
                <a:solidFill>
                  <a:schemeClr val="tx1"/>
                </a:solidFill>
                <a:latin typeface="+mn-lt"/>
                <a:ea typeface="+mn-ea"/>
                <a:cs typeface="+mn-cs"/>
              </a:rPr>
              <a:t> – Managing your time is allotting your time where it has the most impact. Time management allows you to spend your time on the things that matter most to you.</a:t>
            </a:r>
          </a:p>
        </p:txBody>
      </p:sp>
      <p:sp>
        <p:nvSpPr>
          <p:cNvPr id="4" name="Slide Number Placeholder 3"/>
          <p:cNvSpPr>
            <a:spLocks noGrp="1"/>
          </p:cNvSpPr>
          <p:nvPr>
            <p:ph type="sldNum" sz="quarter" idx="10"/>
          </p:nvPr>
        </p:nvSpPr>
        <p:spPr/>
        <p:txBody>
          <a:bodyPr/>
          <a:lstStyle/>
          <a:p>
            <a:fld id="{4CCC107B-6274-4F45-8235-EEE807A29D30}" type="slidenum">
              <a:rPr lang="en-US" smtClean="0"/>
              <a:t>6</a:t>
            </a:fld>
            <a:endParaRPr lang="en-US"/>
          </a:p>
        </p:txBody>
      </p:sp>
    </p:spTree>
    <p:extLst>
      <p:ext uri="{BB962C8B-B14F-4D97-AF65-F5344CB8AC3E}">
        <p14:creationId xmlns:p14="http://schemas.microsoft.com/office/powerpoint/2010/main" val="1790438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kern="1200" dirty="0">
                <a:solidFill>
                  <a:schemeClr val="tx1"/>
                </a:solidFill>
                <a:effectLst/>
                <a:latin typeface="+mn-lt"/>
                <a:ea typeface="+mn-ea"/>
                <a:cs typeface="+mn-cs"/>
              </a:rPr>
              <a:t>How long is a minute?</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Cover all the clocks in the room, then ask participants to remove their wrist watches and stand up facing different directions. Instruct them to sit down when they think 5 minutes has elapsed after you shout “Start” to begin the countdown.</a:t>
            </a:r>
          </a:p>
          <a:p>
            <a:pPr fontAlgn="base"/>
            <a:r>
              <a:rPr lang="en-US" sz="1200" kern="1200" dirty="0">
                <a:solidFill>
                  <a:schemeClr val="tx1"/>
                </a:solidFill>
                <a:effectLst/>
                <a:latin typeface="+mn-lt"/>
                <a:ea typeface="+mn-ea"/>
                <a:cs typeface="+mn-cs"/>
              </a:rPr>
              <a:t>You will be surprised with the results. Just enjoy the fun that follows this activity. To make it more interesting I run this same activity a second time wherein I change the time to 5 minutes.</a:t>
            </a:r>
          </a:p>
          <a:p>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10</a:t>
            </a:fld>
            <a:endParaRPr lang="en-US"/>
          </a:p>
        </p:txBody>
      </p:sp>
    </p:spTree>
    <p:extLst>
      <p:ext uri="{BB962C8B-B14F-4D97-AF65-F5344CB8AC3E}">
        <p14:creationId xmlns:p14="http://schemas.microsoft.com/office/powerpoint/2010/main" val="2328936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latin typeface="+mn-lt"/>
                <a:ea typeface="+mn-ea"/>
                <a:cs typeface="+mn-cs"/>
              </a:rPr>
              <a:t>1. Important and Urgent</a:t>
            </a:r>
          </a:p>
          <a:p>
            <a:r>
              <a:rPr lang="en-US" sz="1200" b="0" i="0" kern="1200" dirty="0">
                <a:solidFill>
                  <a:schemeClr val="tx1"/>
                </a:solidFill>
                <a:latin typeface="+mn-lt"/>
                <a:ea typeface="+mn-ea"/>
                <a:cs typeface="+mn-cs"/>
              </a:rPr>
              <a:t>There are two distinct types of urgent and important activities: ones that you could not have foreseen, and others that you've left until the last minute.</a:t>
            </a:r>
          </a:p>
          <a:p>
            <a:r>
              <a:rPr lang="en-US" sz="1200" b="0" i="0" kern="1200" dirty="0">
                <a:solidFill>
                  <a:schemeClr val="tx1"/>
                </a:solidFill>
                <a:latin typeface="+mn-lt"/>
                <a:ea typeface="+mn-ea"/>
                <a:cs typeface="+mn-cs"/>
              </a:rPr>
              <a:t>You can eliminate last-minute activities by planning ahead.</a:t>
            </a:r>
          </a:p>
          <a:p>
            <a:pPr fontAlgn="base"/>
            <a:r>
              <a:rPr lang="en-US" sz="1200" b="0" i="0" kern="1200" dirty="0">
                <a:solidFill>
                  <a:schemeClr val="tx1"/>
                </a:solidFill>
                <a:latin typeface="+mn-lt"/>
                <a:ea typeface="+mn-ea"/>
                <a:cs typeface="+mn-cs"/>
              </a:rPr>
              <a:t>However, you can't always predict or avoid some issues and crises. Here, the best approach is to leave some time in your schedule to handle unexpected issues and unplanned important activities. (If a major crisis arises, then you'll need to reschedule other tasks.)</a:t>
            </a:r>
          </a:p>
          <a:p>
            <a:pPr fontAlgn="base"/>
            <a:r>
              <a:rPr lang="en-US" sz="1200" b="0" i="0" kern="1200" dirty="0">
                <a:solidFill>
                  <a:schemeClr val="tx1"/>
                </a:solidFill>
                <a:latin typeface="+mn-lt"/>
                <a:ea typeface="+mn-ea"/>
                <a:cs typeface="+mn-cs"/>
              </a:rPr>
              <a:t>If you have a lot of urgent and important activities, identify which of these you could have foreseen, and think about how you could schedule similar activities ahead of time, so that they don't become urgent.</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latin typeface="+mn-lt"/>
                <a:ea typeface="+mn-ea"/>
                <a:cs typeface="+mn-cs"/>
              </a:rPr>
              <a:t>2. Important but not Urgent</a:t>
            </a:r>
          </a:p>
          <a:p>
            <a:pPr fontAlgn="base"/>
            <a:r>
              <a:rPr lang="en-US" sz="1200" b="0" i="0" kern="1200" dirty="0">
                <a:solidFill>
                  <a:schemeClr val="tx1"/>
                </a:solidFill>
                <a:latin typeface="+mn-lt"/>
                <a:ea typeface="+mn-ea"/>
                <a:cs typeface="+mn-cs"/>
              </a:rPr>
              <a:t>These are the activities that help you achieve your personal and professional goals, and complete important work. </a:t>
            </a:r>
          </a:p>
          <a:p>
            <a:pPr fontAlgn="base"/>
            <a:r>
              <a:rPr lang="en-US" sz="1200" b="0" i="0" kern="1200" dirty="0">
                <a:solidFill>
                  <a:schemeClr val="tx1"/>
                </a:solidFill>
                <a:latin typeface="+mn-lt"/>
                <a:ea typeface="+mn-ea"/>
                <a:cs typeface="+mn-cs"/>
              </a:rPr>
              <a:t>Make sure that you have plenty of time to do these things properly, so that they do not become urgent. Also, remember to leave enough time in your schedule to deal with unforeseen problems. This will maximize your chances of keeping on track, and help you avoid the stress of work becoming more urgent than necessary.</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latin typeface="+mn-lt"/>
                <a:ea typeface="+mn-ea"/>
                <a:cs typeface="+mn-cs"/>
              </a:rPr>
              <a:t>3. Not Important but Urgent</a:t>
            </a:r>
          </a:p>
          <a:p>
            <a:r>
              <a:rPr lang="en-US" sz="1200" b="0" i="0" kern="1200" dirty="0">
                <a:solidFill>
                  <a:schemeClr val="tx1"/>
                </a:solidFill>
                <a:latin typeface="+mn-lt"/>
                <a:ea typeface="+mn-ea"/>
                <a:cs typeface="+mn-cs"/>
              </a:rPr>
              <a:t>Urgent but not important tasks are things that prevent you from achieving your goals. Ask yourself whether you can reschedule or delegate them.</a:t>
            </a:r>
          </a:p>
          <a:p>
            <a:r>
              <a:rPr lang="en-US" sz="1200" b="0" i="0" kern="1200" dirty="0">
                <a:solidFill>
                  <a:schemeClr val="tx1"/>
                </a:solidFill>
                <a:latin typeface="+mn-lt"/>
                <a:ea typeface="+mn-ea"/>
                <a:cs typeface="+mn-cs"/>
              </a:rPr>
              <a:t>A common source of such activities is other people. Sometimes it's appropriate to say "no" to people politely, or to encourage them to solve the problem themselves. </a:t>
            </a:r>
          </a:p>
          <a:p>
            <a:r>
              <a:rPr lang="en-US" sz="1200" b="0" i="0" kern="1200" dirty="0">
                <a:solidFill>
                  <a:schemeClr val="tx1"/>
                </a:solidFill>
                <a:latin typeface="+mn-lt"/>
                <a:ea typeface="+mn-ea"/>
                <a:cs typeface="+mn-cs"/>
              </a:rPr>
              <a:t>Alternatively, try to have time slots when you are available, so that people know they can speak with you then. A good way to do this is to arrange regular meetings with those who interrupt you often, so that you can deal with all their issues at once. You'll then be able to concentrate on your important activities for longer.</a:t>
            </a:r>
          </a:p>
          <a:p>
            <a:endParaRPr lang="en-US" sz="1200" b="0" i="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latin typeface="+mn-lt"/>
                <a:ea typeface="+mn-ea"/>
                <a:cs typeface="+mn-cs"/>
              </a:rPr>
              <a:t>4. Not Important and not Urgent</a:t>
            </a:r>
          </a:p>
          <a:p>
            <a:pPr fontAlgn="base"/>
            <a:r>
              <a:rPr lang="en-US" sz="1200" b="0" i="0" kern="1200" dirty="0">
                <a:solidFill>
                  <a:schemeClr val="tx1"/>
                </a:solidFill>
                <a:latin typeface="+mn-lt"/>
                <a:ea typeface="+mn-ea"/>
                <a:cs typeface="+mn-cs"/>
              </a:rPr>
              <a:t>These activities are just a distraction – avoid them if possible.</a:t>
            </a:r>
          </a:p>
          <a:p>
            <a:pPr fontAlgn="base"/>
            <a:r>
              <a:rPr lang="en-US" sz="1200" b="0" i="0" kern="1200" dirty="0">
                <a:solidFill>
                  <a:schemeClr val="tx1"/>
                </a:solidFill>
                <a:latin typeface="+mn-lt"/>
                <a:ea typeface="+mn-ea"/>
                <a:cs typeface="+mn-cs"/>
              </a:rPr>
              <a:t>You can simply ignore or cancel many of them. However, some may be activities that other people want you to do, even though they don't contribute to your own desired outcomes. Again, say "no" politely, if you can, and explain why you cannot do it.</a:t>
            </a:r>
          </a:p>
        </p:txBody>
      </p:sp>
      <p:sp>
        <p:nvSpPr>
          <p:cNvPr id="4" name="Slide Number Placeholder 3"/>
          <p:cNvSpPr>
            <a:spLocks noGrp="1"/>
          </p:cNvSpPr>
          <p:nvPr>
            <p:ph type="sldNum" sz="quarter" idx="10"/>
          </p:nvPr>
        </p:nvSpPr>
        <p:spPr/>
        <p:txBody>
          <a:bodyPr/>
          <a:lstStyle/>
          <a:p>
            <a:fld id="{4CCC107B-6274-4F45-8235-EEE807A29D30}" type="slidenum">
              <a:rPr lang="en-US" smtClean="0"/>
              <a:t>11</a:t>
            </a:fld>
            <a:endParaRPr lang="en-US"/>
          </a:p>
        </p:txBody>
      </p:sp>
    </p:spTree>
    <p:extLst>
      <p:ext uri="{BB962C8B-B14F-4D97-AF65-F5344CB8AC3E}">
        <p14:creationId xmlns:p14="http://schemas.microsoft.com/office/powerpoint/2010/main" val="1809891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latin typeface="+mn-lt"/>
                <a:ea typeface="+mn-ea"/>
                <a:cs typeface="+mn-cs"/>
              </a:rPr>
              <a:t>Answering the phone is urgent</a:t>
            </a:r>
            <a:r>
              <a:rPr lang="en-US" sz="1200" kern="1200" dirty="0">
                <a:solidFill>
                  <a:schemeClr val="tx1"/>
                </a:solidFill>
                <a:latin typeface="+mn-lt"/>
                <a:ea typeface="+mn-ea"/>
                <a:cs typeface="+mn-cs"/>
              </a:rPr>
              <a:t>. If you don’t do it, the caller will ring off, and you won’t know why they called. It may, however, be an automated voice telling you that you may be eligible for compensation for having been </a:t>
            </a:r>
            <a:r>
              <a:rPr lang="en-US" sz="1200" kern="1200" dirty="0" err="1">
                <a:solidFill>
                  <a:schemeClr val="tx1"/>
                </a:solidFill>
                <a:latin typeface="+mn-lt"/>
                <a:ea typeface="+mn-ea"/>
                <a:cs typeface="+mn-cs"/>
              </a:rPr>
              <a:t>mis</a:t>
            </a:r>
            <a:r>
              <a:rPr lang="en-US" sz="1200" kern="1200" dirty="0">
                <a:solidFill>
                  <a:schemeClr val="tx1"/>
                </a:solidFill>
                <a:latin typeface="+mn-lt"/>
                <a:ea typeface="+mn-ea"/>
                <a:cs typeface="+mn-cs"/>
              </a:rPr>
              <a:t>-sold insurance. That’s not important.</a:t>
            </a:r>
          </a:p>
          <a:p>
            <a:pPr lvl="0"/>
            <a:endParaRPr lang="en-US" sz="1200" kern="1200" dirty="0">
              <a:solidFill>
                <a:schemeClr val="tx1"/>
              </a:solidFill>
              <a:latin typeface="+mn-lt"/>
              <a:ea typeface="+mn-ea"/>
              <a:cs typeface="+mn-cs"/>
            </a:endParaRPr>
          </a:p>
          <a:p>
            <a:pPr lvl="0"/>
            <a:r>
              <a:rPr lang="en-US" sz="1200" b="1" kern="1200" dirty="0">
                <a:solidFill>
                  <a:schemeClr val="tx1"/>
                </a:solidFill>
                <a:latin typeface="+mn-lt"/>
                <a:ea typeface="+mn-ea"/>
                <a:cs typeface="+mn-cs"/>
              </a:rPr>
              <a:t>Going to the dentist regularly is important</a:t>
            </a:r>
            <a:r>
              <a:rPr lang="en-US" sz="1200" kern="1200" dirty="0">
                <a:solidFill>
                  <a:schemeClr val="tx1"/>
                </a:solidFill>
                <a:latin typeface="+mn-lt"/>
                <a:ea typeface="+mn-ea"/>
                <a:cs typeface="+mn-cs"/>
              </a:rPr>
              <a:t> (or so we’re told). If you don’t, you may get gum disease, or other problems. But it’s not urgent. If you leave it too long, however, it may become urgent, because you may get toothache.</a:t>
            </a:r>
          </a:p>
          <a:p>
            <a:pPr lvl="0"/>
            <a:endParaRPr lang="en-US" sz="1200" kern="1200" dirty="0">
              <a:solidFill>
                <a:schemeClr val="tx1"/>
              </a:solidFill>
              <a:latin typeface="+mn-lt"/>
              <a:ea typeface="+mn-ea"/>
              <a:cs typeface="+mn-cs"/>
            </a:endParaRPr>
          </a:p>
          <a:p>
            <a:pPr lvl="0"/>
            <a:r>
              <a:rPr lang="en-US" sz="1200" b="1" kern="1200" dirty="0">
                <a:solidFill>
                  <a:schemeClr val="tx1"/>
                </a:solidFill>
                <a:latin typeface="+mn-lt"/>
                <a:ea typeface="+mn-ea"/>
                <a:cs typeface="+mn-cs"/>
              </a:rPr>
              <a:t>Picking your children up from school is both urgent and important.</a:t>
            </a:r>
            <a:r>
              <a:rPr lang="en-US" sz="1200" kern="1200" dirty="0">
                <a:solidFill>
                  <a:schemeClr val="tx1"/>
                </a:solidFill>
                <a:latin typeface="+mn-lt"/>
                <a:ea typeface="+mn-ea"/>
                <a:cs typeface="+mn-cs"/>
              </a:rPr>
              <a:t> If you are not there at the right time, they will be waiting in the playground or the classroom, worrying about where you are.</a:t>
            </a:r>
          </a:p>
          <a:p>
            <a:pPr lvl="0"/>
            <a:endParaRPr lang="en-US" sz="1200" kern="1200" dirty="0">
              <a:solidFill>
                <a:schemeClr val="tx1"/>
              </a:solidFill>
              <a:latin typeface="+mn-lt"/>
              <a:ea typeface="+mn-ea"/>
              <a:cs typeface="+mn-cs"/>
            </a:endParaRPr>
          </a:p>
          <a:p>
            <a:pPr lvl="0"/>
            <a:r>
              <a:rPr lang="en-US" sz="1200" b="1" kern="1200" dirty="0">
                <a:solidFill>
                  <a:schemeClr val="tx1"/>
                </a:solidFill>
                <a:latin typeface="+mn-lt"/>
                <a:ea typeface="+mn-ea"/>
                <a:cs typeface="+mn-cs"/>
              </a:rPr>
              <a:t>Reading funny emails or checking Facebook is neither urgent nor important.</a:t>
            </a:r>
            <a:r>
              <a:rPr lang="en-US" sz="1200" kern="1200" dirty="0">
                <a:solidFill>
                  <a:schemeClr val="tx1"/>
                </a:solidFill>
                <a:latin typeface="+mn-lt"/>
                <a:ea typeface="+mn-ea"/>
                <a:cs typeface="+mn-cs"/>
              </a:rPr>
              <a:t> So why is it the first thing that you do each day? See our page </a:t>
            </a:r>
            <a:r>
              <a:rPr lang="en-US" sz="1200" b="1" u="none" strike="noStrike" kern="1200" dirty="0">
                <a:solidFill>
                  <a:schemeClr val="tx1"/>
                </a:solidFill>
                <a:latin typeface="+mn-lt"/>
                <a:ea typeface="+mn-ea"/>
                <a:cs typeface="+mn-cs"/>
                <a:hlinkClick r:id="rId3"/>
              </a:rPr>
              <a:t>minimizing distractions</a:t>
            </a:r>
            <a:r>
              <a:rPr lang="en-US" sz="1200" kern="1200" dirty="0">
                <a:solidFill>
                  <a:schemeClr val="tx1"/>
                </a:solidFill>
                <a:latin typeface="+mn-lt"/>
                <a:ea typeface="+mn-ea"/>
                <a:cs typeface="+mn-cs"/>
              </a:rPr>
              <a:t> to help you recognize and avoid other things that may distract you from getting your urgent and important tasks done.</a:t>
            </a:r>
          </a:p>
        </p:txBody>
      </p:sp>
      <p:sp>
        <p:nvSpPr>
          <p:cNvPr id="4" name="Slide Number Placeholder 3"/>
          <p:cNvSpPr>
            <a:spLocks noGrp="1"/>
          </p:cNvSpPr>
          <p:nvPr>
            <p:ph type="sldNum" sz="quarter" idx="10"/>
          </p:nvPr>
        </p:nvSpPr>
        <p:spPr/>
        <p:txBody>
          <a:bodyPr/>
          <a:lstStyle/>
          <a:p>
            <a:fld id="{4CCC107B-6274-4F45-8235-EEE807A29D30}" type="slidenum">
              <a:rPr lang="en-US" smtClean="0"/>
              <a:t>12</a:t>
            </a:fld>
            <a:endParaRPr lang="en-US"/>
          </a:p>
        </p:txBody>
      </p:sp>
    </p:spTree>
    <p:extLst>
      <p:ext uri="{BB962C8B-B14F-4D97-AF65-F5344CB8AC3E}">
        <p14:creationId xmlns:p14="http://schemas.microsoft.com/office/powerpoint/2010/main" val="969947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Important and Urgent Party Task:</a:t>
            </a:r>
          </a:p>
          <a:p>
            <a:pPr eaLnBrk="1" hangingPunct="1">
              <a:spcBef>
                <a:spcPct val="0"/>
              </a:spcBef>
            </a:pPr>
            <a:endParaRPr lang="en-US" dirty="0"/>
          </a:p>
          <a:p>
            <a:pPr eaLnBrk="1" hangingPunct="1">
              <a:spcBef>
                <a:spcPct val="0"/>
              </a:spcBef>
            </a:pPr>
            <a:r>
              <a:rPr lang="en-US" dirty="0"/>
              <a:t>You are having a very large party at a local venue. The day before your party, the building catches fire and burns down. You now need to immediately locate a new venue for your event. This task is important because you need a place to have the party, as well as urgent, due to the party occurring the next day. This requires your immediate attention, or the party will not be a success.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Answering the phone is urgent</a:t>
            </a:r>
            <a:r>
              <a:rPr lang="en-US" sz="1200" kern="1200" dirty="0">
                <a:solidFill>
                  <a:schemeClr val="tx1"/>
                </a:solidFill>
                <a:latin typeface="+mn-lt"/>
                <a:ea typeface="+mn-ea"/>
                <a:cs typeface="+mn-cs"/>
              </a:rPr>
              <a:t>. If you don’t do it, the caller will ring off, and you won’t know why they called. It may, however, be an automated voice telling you that you may be eligible for compensation for having been </a:t>
            </a:r>
            <a:r>
              <a:rPr lang="en-US" sz="1200" kern="1200" dirty="0" err="1">
                <a:solidFill>
                  <a:schemeClr val="tx1"/>
                </a:solidFill>
                <a:latin typeface="+mn-lt"/>
                <a:ea typeface="+mn-ea"/>
                <a:cs typeface="+mn-cs"/>
              </a:rPr>
              <a:t>mis</a:t>
            </a:r>
            <a:r>
              <a:rPr lang="en-US" sz="1200" kern="1200" dirty="0">
                <a:solidFill>
                  <a:schemeClr val="tx1"/>
                </a:solidFill>
                <a:latin typeface="+mn-lt"/>
                <a:ea typeface="+mn-ea"/>
                <a:cs typeface="+mn-cs"/>
              </a:rPr>
              <a:t>-sold insurance. That’s not important.</a:t>
            </a:r>
          </a:p>
        </p:txBody>
      </p:sp>
      <p:sp>
        <p:nvSpPr>
          <p:cNvPr id="4" name="Slide Number Placeholder 3"/>
          <p:cNvSpPr>
            <a:spLocks noGrp="1"/>
          </p:cNvSpPr>
          <p:nvPr>
            <p:ph type="sldNum" sz="quarter" idx="10"/>
          </p:nvPr>
        </p:nvSpPr>
        <p:spPr/>
        <p:txBody>
          <a:bodyPr/>
          <a:lstStyle/>
          <a:p>
            <a:fld id="{4CCC107B-6274-4F45-8235-EEE807A29D30}" type="slidenum">
              <a:rPr lang="en-US" smtClean="0"/>
              <a:t>13</a:t>
            </a:fld>
            <a:endParaRPr lang="en-US"/>
          </a:p>
        </p:txBody>
      </p:sp>
    </p:spTree>
    <p:extLst>
      <p:ext uri="{BB962C8B-B14F-4D97-AF65-F5344CB8AC3E}">
        <p14:creationId xmlns:p14="http://schemas.microsoft.com/office/powerpoint/2010/main" val="1366373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Quadrant II – Important, but Not Urgent.</a:t>
            </a:r>
            <a:r>
              <a:rPr lang="en-US" dirty="0"/>
              <a:t> (Preparations, Presentations, Planning, Relationship Building, True Recreation, Empowerment) – These should be done soon. It would be nice to do these today; but, they can be put off for a later time. If these are not completed, nothing significant will happen.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eaLnBrk="1" hangingPunct="1">
              <a:spcBef>
                <a:spcPct val="0"/>
              </a:spcBef>
            </a:pPr>
            <a:r>
              <a:rPr lang="en-US" dirty="0"/>
              <a:t>Important, but Not Urgent Party Scenario:</a:t>
            </a:r>
          </a:p>
          <a:p>
            <a:pPr eaLnBrk="1" hangingPunct="1">
              <a:spcBef>
                <a:spcPct val="0"/>
              </a:spcBef>
            </a:pPr>
            <a:endParaRPr lang="en-US" dirty="0"/>
          </a:p>
          <a:p>
            <a:pPr eaLnBrk="1" hangingPunct="1">
              <a:spcBef>
                <a:spcPct val="0"/>
              </a:spcBef>
            </a:pPr>
            <a:r>
              <a:rPr lang="en-US" dirty="0"/>
              <a:t>It is two months before your big party. You need to order invitations, and have made an appointment with the local stationary store. This is an important task, but at this time, it is not urgent. </a:t>
            </a:r>
          </a:p>
          <a:p>
            <a:pPr eaLnBrk="1" hangingPunct="1">
              <a:spcBef>
                <a:spcPct val="0"/>
              </a:spcBef>
            </a:pPr>
            <a:endParaRPr lang="en-US" sz="1200" b="1" kern="1200" dirty="0">
              <a:solidFill>
                <a:schemeClr val="tx1"/>
              </a:solidFill>
              <a:latin typeface="+mn-lt"/>
              <a:ea typeface="+mn-ea"/>
              <a:cs typeface="+mn-cs"/>
            </a:endParaRPr>
          </a:p>
          <a:p>
            <a:pPr eaLnBrk="1" hangingPunct="1">
              <a:spcBef>
                <a:spcPct val="0"/>
              </a:spcBef>
            </a:pPr>
            <a:r>
              <a:rPr lang="en-US" sz="1200" b="1" kern="1200" dirty="0">
                <a:solidFill>
                  <a:schemeClr val="tx1"/>
                </a:solidFill>
                <a:latin typeface="+mn-lt"/>
                <a:ea typeface="+mn-ea"/>
                <a:cs typeface="+mn-cs"/>
              </a:rPr>
              <a:t>Going to the dentist regularly is important</a:t>
            </a:r>
            <a:r>
              <a:rPr lang="en-US" sz="1200" kern="1200" dirty="0">
                <a:solidFill>
                  <a:schemeClr val="tx1"/>
                </a:solidFill>
                <a:latin typeface="+mn-lt"/>
                <a:ea typeface="+mn-ea"/>
                <a:cs typeface="+mn-cs"/>
              </a:rPr>
              <a:t> (or so we’re told). If you don’t, you may get gum disease, or other problems. But it’s not urgent. If you leave it too long, however, it may become urgent, because you may get toothache.</a:t>
            </a:r>
            <a:endParaRPr lang="en-US" dirty="0"/>
          </a:p>
        </p:txBody>
      </p:sp>
      <p:sp>
        <p:nvSpPr>
          <p:cNvPr id="4" name="Slide Number Placeholder 3"/>
          <p:cNvSpPr>
            <a:spLocks noGrp="1"/>
          </p:cNvSpPr>
          <p:nvPr>
            <p:ph type="sldNum" sz="quarter" idx="10"/>
          </p:nvPr>
        </p:nvSpPr>
        <p:spPr/>
        <p:txBody>
          <a:bodyPr/>
          <a:lstStyle/>
          <a:p>
            <a:fld id="{4CCC107B-6274-4F45-8235-EEE807A29D30}" type="slidenum">
              <a:rPr lang="en-US" smtClean="0"/>
              <a:t>14</a:t>
            </a:fld>
            <a:endParaRPr lang="en-US"/>
          </a:p>
        </p:txBody>
      </p:sp>
    </p:spTree>
    <p:extLst>
      <p:ext uri="{BB962C8B-B14F-4D97-AF65-F5344CB8AC3E}">
        <p14:creationId xmlns:p14="http://schemas.microsoft.com/office/powerpoint/2010/main" val="937900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B261C749-F27C-4D0C-B557-FB6743675D4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0F6FF-FE3C-4BF9-A21D-C933834C740E}"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9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61C749-F27C-4D0C-B557-FB6743675D4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0F6FF-FE3C-4BF9-A21D-C933834C740E}" type="slidenum">
              <a:rPr lang="en-US" smtClean="0"/>
              <a:t>‹#›</a:t>
            </a:fld>
            <a:endParaRPr lang="en-US"/>
          </a:p>
        </p:txBody>
      </p:sp>
    </p:spTree>
    <p:extLst>
      <p:ext uri="{BB962C8B-B14F-4D97-AF65-F5344CB8AC3E}">
        <p14:creationId xmlns:p14="http://schemas.microsoft.com/office/powerpoint/2010/main" val="3001739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61C749-F27C-4D0C-B557-FB6743675D4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0F6FF-FE3C-4BF9-A21D-C933834C740E}"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34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261C749-F27C-4D0C-B557-FB6743675D4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0F6FF-FE3C-4BF9-A21D-C933834C740E}" type="slidenum">
              <a:rPr lang="en-US" smtClean="0"/>
              <a:t>‹#›</a:t>
            </a:fld>
            <a:endParaRPr lang="en-US"/>
          </a:p>
        </p:txBody>
      </p:sp>
    </p:spTree>
    <p:extLst>
      <p:ext uri="{BB962C8B-B14F-4D97-AF65-F5344CB8AC3E}">
        <p14:creationId xmlns:p14="http://schemas.microsoft.com/office/powerpoint/2010/main" val="2232989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261C749-F27C-4D0C-B557-FB6743675D40}" type="datetimeFigureOut">
              <a:rPr lang="en-US" smtClean="0"/>
              <a:t>4/17/2020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0F6FF-FE3C-4BF9-A21D-C933834C740E}"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2593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261C749-F27C-4D0C-B557-FB6743675D40}"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0F6FF-FE3C-4BF9-A21D-C933834C740E}" type="slidenum">
              <a:rPr lang="en-US" smtClean="0"/>
              <a:t>‹#›</a:t>
            </a:fld>
            <a:endParaRPr lang="en-US"/>
          </a:p>
        </p:txBody>
      </p:sp>
    </p:spTree>
    <p:extLst>
      <p:ext uri="{BB962C8B-B14F-4D97-AF65-F5344CB8AC3E}">
        <p14:creationId xmlns:p14="http://schemas.microsoft.com/office/powerpoint/2010/main" val="2871181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261C749-F27C-4D0C-B557-FB6743675D40}" type="datetimeFigureOut">
              <a:rPr lang="en-US" smtClean="0"/>
              <a:t>4/17/2020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60F6FF-FE3C-4BF9-A21D-C933834C740E}" type="slidenum">
              <a:rPr lang="en-US" smtClean="0"/>
              <a:t>‹#›</a:t>
            </a:fld>
            <a:endParaRPr lang="en-US"/>
          </a:p>
        </p:txBody>
      </p:sp>
    </p:spTree>
    <p:extLst>
      <p:ext uri="{BB962C8B-B14F-4D97-AF65-F5344CB8AC3E}">
        <p14:creationId xmlns:p14="http://schemas.microsoft.com/office/powerpoint/2010/main" val="2701230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261C749-F27C-4D0C-B557-FB6743675D40}" type="datetimeFigureOut">
              <a:rPr lang="en-US" smtClean="0"/>
              <a:t>4/17/2020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60F6FF-FE3C-4BF9-A21D-C933834C740E}" type="slidenum">
              <a:rPr lang="en-US" smtClean="0"/>
              <a:t>‹#›</a:t>
            </a:fld>
            <a:endParaRPr lang="en-US"/>
          </a:p>
        </p:txBody>
      </p:sp>
    </p:spTree>
    <p:extLst>
      <p:ext uri="{BB962C8B-B14F-4D97-AF65-F5344CB8AC3E}">
        <p14:creationId xmlns:p14="http://schemas.microsoft.com/office/powerpoint/2010/main" val="2472308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61C749-F27C-4D0C-B557-FB6743675D40}" type="datetimeFigureOut">
              <a:rPr lang="en-US" smtClean="0"/>
              <a:t>4/17/2020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60F6FF-FE3C-4BF9-A21D-C933834C740E}" type="slidenum">
              <a:rPr lang="en-US" smtClean="0"/>
              <a:t>‹#›</a:t>
            </a:fld>
            <a:endParaRPr lang="en-US"/>
          </a:p>
        </p:txBody>
      </p:sp>
    </p:spTree>
    <p:extLst>
      <p:ext uri="{BB962C8B-B14F-4D97-AF65-F5344CB8AC3E}">
        <p14:creationId xmlns:p14="http://schemas.microsoft.com/office/powerpoint/2010/main" val="3120550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61C749-F27C-4D0C-B557-FB6743675D40}"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0F6FF-FE3C-4BF9-A21D-C933834C740E}" type="slidenum">
              <a:rPr lang="en-US" smtClean="0"/>
              <a:t>‹#›</a:t>
            </a:fld>
            <a:endParaRPr lang="en-US"/>
          </a:p>
        </p:txBody>
      </p:sp>
    </p:spTree>
    <p:extLst>
      <p:ext uri="{BB962C8B-B14F-4D97-AF65-F5344CB8AC3E}">
        <p14:creationId xmlns:p14="http://schemas.microsoft.com/office/powerpoint/2010/main" val="290609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261C749-F27C-4D0C-B557-FB6743675D40}" type="datetimeFigureOut">
              <a:rPr lang="en-US" smtClean="0"/>
              <a:t>4/17/2020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0F6FF-FE3C-4BF9-A21D-C933834C740E}"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2480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261C749-F27C-4D0C-B557-FB6743675D40}" type="datetimeFigureOut">
              <a:rPr lang="en-US" smtClean="0"/>
              <a:t>4/17/2020</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760F6FF-FE3C-4BF9-A21D-C933834C740E}"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889345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wmf"/><Relationship Id="rId4" Type="http://schemas.openxmlformats.org/officeDocument/2006/relationships/image" Target="../media/image12.wmf"/></Relationships>
</file>

<file path=ppt/slides/_rels/slide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6.wmf"/><Relationship Id="rId4" Type="http://schemas.openxmlformats.org/officeDocument/2006/relationships/image" Target="../media/image1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5400" dirty="0"/>
              <a:t>Time Management</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92451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68680"/>
            <a:ext cx="9720072" cy="838200"/>
          </a:xfrm>
        </p:spPr>
        <p:txBody>
          <a:bodyPr>
            <a:normAutofit/>
          </a:bodyPr>
          <a:lstStyle/>
          <a:p>
            <a:r>
              <a:rPr lang="en-US" sz="4000" dirty="0"/>
              <a:t>ACTIVITY – How long is a Minute?</a:t>
            </a:r>
          </a:p>
        </p:txBody>
      </p:sp>
      <p:pic>
        <p:nvPicPr>
          <p:cNvPr id="1026" name="Picture 2" descr="Image result for 5 minut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3787" y="2636732"/>
            <a:ext cx="2449286"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5 minu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4455" y="2636732"/>
            <a:ext cx="268605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256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928" y="844296"/>
            <a:ext cx="9720072" cy="862584"/>
          </a:xfrm>
        </p:spPr>
        <p:txBody>
          <a:bodyPr>
            <a:normAutofit/>
          </a:bodyPr>
          <a:lstStyle/>
          <a:p>
            <a:r>
              <a:rPr lang="en-US" sz="4000" dirty="0"/>
              <a:t>Key to Good Time Management</a:t>
            </a:r>
          </a:p>
        </p:txBody>
      </p:sp>
      <p:pic>
        <p:nvPicPr>
          <p:cNvPr id="4" name="Picture 8" descr="http://www.jamminsenzation.com/images/urgent.png"/>
          <p:cNvPicPr>
            <a:picLocks noChangeAspect="1" noChangeArrowheads="1"/>
          </p:cNvPicPr>
          <p:nvPr/>
        </p:nvPicPr>
        <p:blipFill>
          <a:blip r:embed="rId3"/>
          <a:srcRect/>
          <a:stretch>
            <a:fillRect/>
          </a:stretch>
        </p:blipFill>
        <p:spPr bwMode="auto">
          <a:xfrm>
            <a:off x="1965960" y="2618232"/>
            <a:ext cx="3048000" cy="1295401"/>
          </a:xfrm>
          <a:prstGeom prst="rect">
            <a:avLst/>
          </a:prstGeom>
          <a:noFill/>
        </p:spPr>
      </p:pic>
      <p:pic>
        <p:nvPicPr>
          <p:cNvPr id="5" name="Picture 10" descr="http://minnesotaemploymentlawreport.wp.lexblogs.com/wp-content/uploads/sites/315/2012/05/Blog-Pic-Important-Stamp.jpg"/>
          <p:cNvPicPr>
            <a:picLocks noChangeAspect="1" noChangeArrowheads="1"/>
          </p:cNvPicPr>
          <p:nvPr/>
        </p:nvPicPr>
        <p:blipFill>
          <a:blip r:embed="rId4"/>
          <a:srcRect/>
          <a:stretch>
            <a:fillRect/>
          </a:stretch>
        </p:blipFill>
        <p:spPr bwMode="auto">
          <a:xfrm>
            <a:off x="6004560" y="2084832"/>
            <a:ext cx="3686175" cy="2952751"/>
          </a:xfrm>
          <a:prstGeom prst="ellipse">
            <a:avLst/>
          </a:prstGeom>
          <a:ln>
            <a:noFill/>
          </a:ln>
          <a:effectLst>
            <a:softEdge rad="112500"/>
          </a:effectLst>
        </p:spPr>
      </p:pic>
    </p:spTree>
    <p:extLst>
      <p:ext uri="{BB962C8B-B14F-4D97-AF65-F5344CB8AC3E}">
        <p14:creationId xmlns:p14="http://schemas.microsoft.com/office/powerpoint/2010/main" val="908779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Priority Matrix helps you categorise tasks depending on their urgency and importance."/>
          <p:cNvPicPr/>
          <p:nvPr/>
        </p:nvPicPr>
        <p:blipFill>
          <a:blip r:embed="rId3"/>
          <a:srcRect r="702" b="7969"/>
          <a:stretch>
            <a:fillRect/>
          </a:stretch>
        </p:blipFill>
        <p:spPr bwMode="auto">
          <a:xfrm>
            <a:off x="1609724" y="0"/>
            <a:ext cx="8734428" cy="6858000"/>
          </a:xfrm>
          <a:prstGeom prst="rect">
            <a:avLst/>
          </a:prstGeom>
          <a:ln>
            <a:noFill/>
          </a:ln>
          <a:effectLst>
            <a:softEdge rad="112500"/>
          </a:effectLst>
        </p:spPr>
      </p:pic>
    </p:spTree>
    <p:extLst>
      <p:ext uri="{BB962C8B-B14F-4D97-AF65-F5344CB8AC3E}">
        <p14:creationId xmlns:p14="http://schemas.microsoft.com/office/powerpoint/2010/main" val="338591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014984"/>
          </a:xfrm>
        </p:spPr>
        <p:txBody>
          <a:bodyPr>
            <a:normAutofit/>
          </a:bodyPr>
          <a:lstStyle/>
          <a:p>
            <a:r>
              <a:rPr lang="en-US" sz="4000" dirty="0"/>
              <a:t>Quadrant I - Immediate Attention Required</a:t>
            </a:r>
            <a:endParaRPr lang="en-US" sz="4000" dirty="0">
              <a:latin typeface="Calibri" panose="020F0502020204030204" pitchFamily="34" charset="0"/>
              <a:cs typeface="Times New Roman" panose="02020603050405020304" pitchFamily="18" charset="0"/>
            </a:endParaRPr>
          </a:p>
        </p:txBody>
      </p:sp>
      <p:graphicFrame>
        <p:nvGraphicFramePr>
          <p:cNvPr id="5" name="Content Placeholder 3"/>
          <p:cNvGraphicFramePr>
            <a:graphicFrameLocks/>
          </p:cNvGraphicFramePr>
          <p:nvPr>
            <p:extLst>
              <p:ext uri="{D42A27DB-BD31-4B8C-83A1-F6EECF244321}">
                <p14:modId xmlns:p14="http://schemas.microsoft.com/office/powerpoint/2010/main" val="1364335936"/>
              </p:ext>
            </p:extLst>
          </p:nvPr>
        </p:nvGraphicFramePr>
        <p:xfrm>
          <a:off x="1600200" y="1600201"/>
          <a:ext cx="9144000" cy="5257799"/>
        </p:xfrm>
        <a:graphic>
          <a:graphicData uri="http://schemas.openxmlformats.org/drawingml/2006/table">
            <a:tbl>
              <a:tblPr firstRow="1" bandRow="1">
                <a:tableStyleId>{5940675A-B579-460E-94D1-54222C63F5DA}</a:tableStyleId>
              </a:tblPr>
              <a:tblGrid>
                <a:gridCol w="979715">
                  <a:extLst>
                    <a:ext uri="{9D8B030D-6E8A-4147-A177-3AD203B41FA5}">
                      <a16:colId xmlns:a16="http://schemas.microsoft.com/office/drawing/2014/main" val="20000"/>
                    </a:ext>
                  </a:extLst>
                </a:gridCol>
                <a:gridCol w="3824760">
                  <a:extLst>
                    <a:ext uri="{9D8B030D-6E8A-4147-A177-3AD203B41FA5}">
                      <a16:colId xmlns:a16="http://schemas.microsoft.com/office/drawing/2014/main" val="20001"/>
                    </a:ext>
                  </a:extLst>
                </a:gridCol>
                <a:gridCol w="4339525">
                  <a:extLst>
                    <a:ext uri="{9D8B030D-6E8A-4147-A177-3AD203B41FA5}">
                      <a16:colId xmlns:a16="http://schemas.microsoft.com/office/drawing/2014/main" val="20002"/>
                    </a:ext>
                  </a:extLst>
                </a:gridCol>
              </a:tblGrid>
              <a:tr h="515417">
                <a:tc>
                  <a:txBody>
                    <a:bodyPr/>
                    <a:lstStyle/>
                    <a:p>
                      <a:endParaRPr lang="en-US" dirty="0"/>
                    </a:p>
                  </a:txBody>
                  <a:tcPr vert="vert27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tc>
                  <a:txBody>
                    <a:bodyPr/>
                    <a:lstStyle/>
                    <a:p>
                      <a:r>
                        <a:rPr lang="en-US" sz="1400" dirty="0"/>
                        <a:t>Urgent</a:t>
                      </a:r>
                    </a:p>
                  </a:txBody>
                  <a:tcPr>
                    <a:lnT w="3175" cap="flat" cmpd="sng" algn="ctr">
                      <a:solidFill>
                        <a:schemeClr val="tx1"/>
                      </a:solidFill>
                      <a:prstDash val="solid"/>
                      <a:round/>
                      <a:headEnd type="none" w="med" len="med"/>
                      <a:tailEnd type="none" w="med" len="med"/>
                    </a:lnT>
                    <a:solidFill>
                      <a:schemeClr val="bg2">
                        <a:lumMod val="90000"/>
                      </a:schemeClr>
                    </a:solidFill>
                  </a:tcPr>
                </a:tc>
                <a:tc>
                  <a:txBody>
                    <a:bodyPr/>
                    <a:lstStyle/>
                    <a:p>
                      <a:r>
                        <a:rPr lang="en-US" sz="1400" dirty="0"/>
                        <a:t>Not Urgent</a:t>
                      </a:r>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solidFill>
                      <a:schemeClr val="bg2">
                        <a:lumMod val="90000"/>
                      </a:schemeClr>
                    </a:solidFill>
                  </a:tcPr>
                </a:tc>
                <a:extLst>
                  <a:ext uri="{0D108BD9-81ED-4DB2-BD59-A6C34878D82A}">
                    <a16:rowId xmlns:a16="http://schemas.microsoft.com/office/drawing/2014/main" val="10000"/>
                  </a:ext>
                </a:extLst>
              </a:tr>
              <a:tr h="24012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Important</a:t>
                      </a:r>
                    </a:p>
                    <a:p>
                      <a:endParaRPr lang="en-US" dirty="0"/>
                    </a:p>
                  </a:txBody>
                  <a:tcPr vert="vert270">
                    <a:lnL w="3175" cap="flat" cmpd="sng" algn="ctr">
                      <a:solidFill>
                        <a:schemeClr val="tx1"/>
                      </a:solidFill>
                      <a:prstDash val="solid"/>
                      <a:round/>
                      <a:headEnd type="none" w="med" len="med"/>
                      <a:tailEnd type="none" w="med" len="med"/>
                    </a:lnL>
                    <a:solidFill>
                      <a:schemeClr val="bg2">
                        <a:lumMod val="90000"/>
                      </a:schemeClr>
                    </a:solidFill>
                  </a:tcPr>
                </a:tc>
                <a:tc>
                  <a:txBody>
                    <a:bodyPr/>
                    <a:lstStyle/>
                    <a:p>
                      <a:r>
                        <a:rPr lang="en-US" b="1" dirty="0">
                          <a:solidFill>
                            <a:schemeClr val="bg1">
                              <a:lumMod val="95000"/>
                            </a:schemeClr>
                          </a:solidFill>
                          <a:latin typeface="+mj-lt"/>
                          <a:cs typeface="Times New Roman" pitchFamily="18" charset="0"/>
                        </a:rPr>
                        <a:t>I</a:t>
                      </a:r>
                    </a:p>
                    <a:p>
                      <a:r>
                        <a:rPr lang="en-US" b="1" dirty="0">
                          <a:solidFill>
                            <a:schemeClr val="bg1">
                              <a:lumMod val="95000"/>
                            </a:schemeClr>
                          </a:solidFill>
                        </a:rPr>
                        <a:t>Important</a:t>
                      </a:r>
                      <a:r>
                        <a:rPr lang="en-US" b="1" baseline="0" dirty="0">
                          <a:solidFill>
                            <a:schemeClr val="bg1">
                              <a:lumMod val="95000"/>
                            </a:schemeClr>
                          </a:solidFill>
                        </a:rPr>
                        <a:t> </a:t>
                      </a:r>
                    </a:p>
                    <a:p>
                      <a:r>
                        <a:rPr lang="en-US" b="1" baseline="0" dirty="0">
                          <a:solidFill>
                            <a:schemeClr val="bg1">
                              <a:lumMod val="95000"/>
                            </a:schemeClr>
                          </a:solidFill>
                        </a:rPr>
                        <a:t>and </a:t>
                      </a:r>
                    </a:p>
                    <a:p>
                      <a:r>
                        <a:rPr lang="en-US" b="1" baseline="0" dirty="0">
                          <a:solidFill>
                            <a:schemeClr val="bg1">
                              <a:lumMod val="95000"/>
                            </a:schemeClr>
                          </a:solidFill>
                        </a:rPr>
                        <a:t>Urgent</a:t>
                      </a:r>
                      <a:endParaRPr lang="en-US" b="1" dirty="0">
                        <a:solidFill>
                          <a:schemeClr val="bg1">
                            <a:lumMod val="95000"/>
                          </a:schemeClr>
                        </a:solidFill>
                      </a:endParaRPr>
                    </a:p>
                  </a:txBody>
                  <a:tcPr>
                    <a:solidFill>
                      <a:schemeClr val="accent2">
                        <a:lumMod val="50000"/>
                      </a:schemeClr>
                    </a:solidFill>
                  </a:tcPr>
                </a:tc>
                <a:tc>
                  <a:txBody>
                    <a:bodyPr/>
                    <a:lstStyle/>
                    <a:p>
                      <a:r>
                        <a:rPr lang="en-US" b="1" dirty="0">
                          <a:latin typeface="+mj-lt"/>
                          <a:cs typeface="Times New Roman" pitchFamily="18" charset="0"/>
                        </a:rPr>
                        <a:t>II</a:t>
                      </a:r>
                    </a:p>
                    <a:p>
                      <a:r>
                        <a:rPr lang="en-US" b="1" dirty="0"/>
                        <a:t>Important, </a:t>
                      </a:r>
                    </a:p>
                    <a:p>
                      <a:r>
                        <a:rPr lang="en-US" b="1" dirty="0"/>
                        <a:t>but </a:t>
                      </a:r>
                    </a:p>
                    <a:p>
                      <a:r>
                        <a:rPr lang="en-US" b="1" dirty="0"/>
                        <a:t>Not Urgent</a:t>
                      </a:r>
                    </a:p>
                  </a:txBody>
                  <a:tcPr>
                    <a:lnR w="31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2341176">
                <a:tc>
                  <a:txBody>
                    <a:bodyPr/>
                    <a:lstStyle/>
                    <a:p>
                      <a:pPr algn="ctr"/>
                      <a:r>
                        <a:rPr lang="en-US" sz="1400" dirty="0"/>
                        <a:t>Not Important</a:t>
                      </a:r>
                    </a:p>
                  </a:txBody>
                  <a:tcPr vert="vert270">
                    <a:lnL w="3175" cap="flat" cmpd="sng" algn="ctr">
                      <a:solidFill>
                        <a:schemeClr val="tx1"/>
                      </a:solidFill>
                      <a:prstDash val="solid"/>
                      <a:round/>
                      <a:headEnd type="none" w="med" len="med"/>
                      <a:tailEnd type="none" w="med" len="med"/>
                    </a:lnL>
                    <a:lnB w="3175"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b="1" dirty="0">
                          <a:latin typeface="+mj-lt"/>
                          <a:cs typeface="Times New Roman" pitchFamily="18" charset="0"/>
                        </a:rPr>
                        <a:t>III</a:t>
                      </a:r>
                    </a:p>
                    <a:p>
                      <a:r>
                        <a:rPr lang="en-US" b="1" dirty="0"/>
                        <a:t>Urgent, </a:t>
                      </a:r>
                    </a:p>
                    <a:p>
                      <a:r>
                        <a:rPr lang="en-US" b="1" dirty="0"/>
                        <a:t>but</a:t>
                      </a:r>
                      <a:r>
                        <a:rPr lang="en-US" b="1" baseline="0" dirty="0"/>
                        <a:t> </a:t>
                      </a:r>
                    </a:p>
                    <a:p>
                      <a:r>
                        <a:rPr lang="en-US" b="1" baseline="0" dirty="0"/>
                        <a:t>Not Important</a:t>
                      </a:r>
                      <a:endParaRPr lang="en-US" b="1" dirty="0"/>
                    </a:p>
                  </a:txBody>
                  <a:tcPr>
                    <a:lnB w="3175" cap="flat" cmpd="sng" algn="ctr">
                      <a:solidFill>
                        <a:schemeClr val="tx1"/>
                      </a:solidFill>
                      <a:prstDash val="solid"/>
                      <a:round/>
                      <a:headEnd type="none" w="med" len="med"/>
                      <a:tailEnd type="none" w="med" len="med"/>
                    </a:lnB>
                  </a:tcPr>
                </a:tc>
                <a:tc>
                  <a:txBody>
                    <a:bodyPr/>
                    <a:lstStyle/>
                    <a:p>
                      <a:r>
                        <a:rPr lang="en-US" b="1" dirty="0">
                          <a:latin typeface="+mn-lt"/>
                          <a:cs typeface="Times New Roman" pitchFamily="18" charset="0"/>
                        </a:rPr>
                        <a:t>IV</a:t>
                      </a:r>
                    </a:p>
                    <a:p>
                      <a:r>
                        <a:rPr lang="en-US" b="1" dirty="0"/>
                        <a:t>Not Urgent</a:t>
                      </a:r>
                      <a:r>
                        <a:rPr lang="en-US" b="1" baseline="0" dirty="0"/>
                        <a:t> </a:t>
                      </a:r>
                    </a:p>
                    <a:p>
                      <a:r>
                        <a:rPr lang="en-US" b="1" baseline="0" dirty="0"/>
                        <a:t>and </a:t>
                      </a:r>
                    </a:p>
                    <a:p>
                      <a:r>
                        <a:rPr lang="en-US" b="1" baseline="0" dirty="0"/>
                        <a:t>Not Important</a:t>
                      </a:r>
                      <a:endParaRPr lang="en-US" b="1" dirty="0"/>
                    </a:p>
                  </a:txBody>
                  <a:tcPr>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100843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168" y="646176"/>
            <a:ext cx="9720072" cy="893064"/>
          </a:xfrm>
        </p:spPr>
        <p:txBody>
          <a:bodyPr>
            <a:noAutofit/>
          </a:bodyPr>
          <a:lstStyle/>
          <a:p>
            <a:r>
              <a:rPr lang="en-US" sz="4000" dirty="0"/>
              <a:t>Quadrant II - Requires attention, but not yet critical</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3165747380"/>
              </p:ext>
            </p:extLst>
          </p:nvPr>
        </p:nvGraphicFramePr>
        <p:xfrm>
          <a:off x="1524000" y="1569720"/>
          <a:ext cx="9144000" cy="5257800"/>
        </p:xfrm>
        <a:graphic>
          <a:graphicData uri="http://schemas.openxmlformats.org/drawingml/2006/table">
            <a:tbl>
              <a:tblPr firstRow="1" bandRow="1">
                <a:tableStyleId>{5940675A-B579-460E-94D1-54222C63F5DA}</a:tableStyleId>
              </a:tblPr>
              <a:tblGrid>
                <a:gridCol w="979713">
                  <a:extLst>
                    <a:ext uri="{9D8B030D-6E8A-4147-A177-3AD203B41FA5}">
                      <a16:colId xmlns:a16="http://schemas.microsoft.com/office/drawing/2014/main" val="20000"/>
                    </a:ext>
                  </a:extLst>
                </a:gridCol>
                <a:gridCol w="3824760">
                  <a:extLst>
                    <a:ext uri="{9D8B030D-6E8A-4147-A177-3AD203B41FA5}">
                      <a16:colId xmlns:a16="http://schemas.microsoft.com/office/drawing/2014/main" val="20001"/>
                    </a:ext>
                  </a:extLst>
                </a:gridCol>
                <a:gridCol w="4339527">
                  <a:extLst>
                    <a:ext uri="{9D8B030D-6E8A-4147-A177-3AD203B41FA5}">
                      <a16:colId xmlns:a16="http://schemas.microsoft.com/office/drawing/2014/main" val="20002"/>
                    </a:ext>
                  </a:extLst>
                </a:gridCol>
              </a:tblGrid>
              <a:tr h="515416">
                <a:tc>
                  <a:txBody>
                    <a:bodyPr/>
                    <a:lstStyle/>
                    <a:p>
                      <a:endParaRPr lang="en-US" dirty="0"/>
                    </a:p>
                  </a:txBody>
                  <a:tcPr vert="vert27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tc>
                  <a:txBody>
                    <a:bodyPr/>
                    <a:lstStyle/>
                    <a:p>
                      <a:r>
                        <a:rPr lang="en-US" sz="1400" dirty="0"/>
                        <a:t>Urgent</a:t>
                      </a:r>
                    </a:p>
                  </a:txBody>
                  <a:tcPr>
                    <a:lnT w="3175" cap="flat" cmpd="sng" algn="ctr">
                      <a:solidFill>
                        <a:schemeClr val="tx1"/>
                      </a:solidFill>
                      <a:prstDash val="solid"/>
                      <a:round/>
                      <a:headEnd type="none" w="med" len="med"/>
                      <a:tailEnd type="none" w="med" len="med"/>
                    </a:lnT>
                    <a:solidFill>
                      <a:schemeClr val="bg2">
                        <a:lumMod val="90000"/>
                      </a:schemeClr>
                    </a:solidFill>
                  </a:tcPr>
                </a:tc>
                <a:tc>
                  <a:txBody>
                    <a:bodyPr/>
                    <a:lstStyle/>
                    <a:p>
                      <a:r>
                        <a:rPr lang="en-US" sz="1400" dirty="0"/>
                        <a:t>Not Urgent</a:t>
                      </a:r>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solidFill>
                      <a:schemeClr val="bg2">
                        <a:lumMod val="90000"/>
                      </a:schemeClr>
                    </a:solidFill>
                  </a:tcPr>
                </a:tc>
                <a:extLst>
                  <a:ext uri="{0D108BD9-81ED-4DB2-BD59-A6C34878D82A}">
                    <a16:rowId xmlns:a16="http://schemas.microsoft.com/office/drawing/2014/main" val="10000"/>
                  </a:ext>
                </a:extLst>
              </a:tr>
              <a:tr h="240120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Important</a:t>
                      </a:r>
                    </a:p>
                    <a:p>
                      <a:endParaRPr lang="en-US" dirty="0"/>
                    </a:p>
                  </a:txBody>
                  <a:tcPr vert="vert270">
                    <a:lnL w="3175" cap="flat" cmpd="sng" algn="ctr">
                      <a:solidFill>
                        <a:schemeClr val="tx1"/>
                      </a:solidFill>
                      <a:prstDash val="solid"/>
                      <a:round/>
                      <a:headEnd type="none" w="med" len="med"/>
                      <a:tailEnd type="none" w="med" len="med"/>
                    </a:lnL>
                    <a:solidFill>
                      <a:schemeClr val="bg2">
                        <a:lumMod val="90000"/>
                      </a:schemeClr>
                    </a:solidFill>
                  </a:tcPr>
                </a:tc>
                <a:tc>
                  <a:txBody>
                    <a:bodyPr/>
                    <a:lstStyle/>
                    <a:p>
                      <a:r>
                        <a:rPr lang="en-US" b="1" dirty="0">
                          <a:latin typeface="+mn-lt"/>
                          <a:cs typeface="Times New Roman" pitchFamily="18" charset="0"/>
                        </a:rPr>
                        <a:t>I</a:t>
                      </a:r>
                    </a:p>
                    <a:p>
                      <a:r>
                        <a:rPr lang="en-US" b="1" dirty="0"/>
                        <a:t>Important</a:t>
                      </a:r>
                      <a:r>
                        <a:rPr lang="en-US" b="1" baseline="0" dirty="0"/>
                        <a:t> </a:t>
                      </a:r>
                    </a:p>
                    <a:p>
                      <a:r>
                        <a:rPr lang="en-US" b="1" baseline="0" dirty="0"/>
                        <a:t>and </a:t>
                      </a:r>
                    </a:p>
                    <a:p>
                      <a:r>
                        <a:rPr lang="en-US" b="1" baseline="0" dirty="0"/>
                        <a:t>Urgent</a:t>
                      </a:r>
                      <a:endParaRPr lang="en-US" b="1" dirty="0"/>
                    </a:p>
                  </a:txBody>
                  <a:tcPr/>
                </a:tc>
                <a:tc>
                  <a:txBody>
                    <a:bodyPr/>
                    <a:lstStyle/>
                    <a:p>
                      <a:r>
                        <a:rPr lang="en-US" b="1" dirty="0">
                          <a:solidFill>
                            <a:schemeClr val="bg1">
                              <a:lumMod val="95000"/>
                            </a:schemeClr>
                          </a:solidFill>
                          <a:latin typeface="+mn-lt"/>
                          <a:cs typeface="Times New Roman" pitchFamily="18" charset="0"/>
                        </a:rPr>
                        <a:t>II</a:t>
                      </a:r>
                    </a:p>
                    <a:p>
                      <a:r>
                        <a:rPr lang="en-US" b="1" dirty="0">
                          <a:solidFill>
                            <a:schemeClr val="bg1">
                              <a:lumMod val="95000"/>
                            </a:schemeClr>
                          </a:solidFill>
                        </a:rPr>
                        <a:t>Important, </a:t>
                      </a:r>
                    </a:p>
                    <a:p>
                      <a:r>
                        <a:rPr lang="en-US" b="1" dirty="0">
                          <a:solidFill>
                            <a:schemeClr val="bg1">
                              <a:lumMod val="95000"/>
                            </a:schemeClr>
                          </a:solidFill>
                        </a:rPr>
                        <a:t>but </a:t>
                      </a:r>
                    </a:p>
                    <a:p>
                      <a:r>
                        <a:rPr lang="en-US" b="1" dirty="0">
                          <a:solidFill>
                            <a:schemeClr val="bg1">
                              <a:lumMod val="95000"/>
                            </a:schemeClr>
                          </a:solidFill>
                        </a:rPr>
                        <a:t>Not Urgent</a:t>
                      </a:r>
                    </a:p>
                  </a:txBody>
                  <a:tcPr>
                    <a:lnR w="3175" cap="flat" cmpd="sng" algn="ctr">
                      <a:solidFill>
                        <a:schemeClr val="tx1"/>
                      </a:solidFill>
                      <a:prstDash val="solid"/>
                      <a:round/>
                      <a:headEnd type="none" w="med" len="med"/>
                      <a:tailEnd type="none" w="med" len="med"/>
                    </a:lnR>
                    <a:solidFill>
                      <a:schemeClr val="accent2">
                        <a:lumMod val="50000"/>
                      </a:schemeClr>
                    </a:solidFill>
                  </a:tcPr>
                </a:tc>
                <a:extLst>
                  <a:ext uri="{0D108BD9-81ED-4DB2-BD59-A6C34878D82A}">
                    <a16:rowId xmlns:a16="http://schemas.microsoft.com/office/drawing/2014/main" val="10001"/>
                  </a:ext>
                </a:extLst>
              </a:tr>
              <a:tr h="2341177">
                <a:tc>
                  <a:txBody>
                    <a:bodyPr/>
                    <a:lstStyle/>
                    <a:p>
                      <a:pPr algn="ctr"/>
                      <a:r>
                        <a:rPr lang="en-US" sz="1400" dirty="0"/>
                        <a:t>Not Important</a:t>
                      </a:r>
                    </a:p>
                  </a:txBody>
                  <a:tcPr vert="vert270">
                    <a:lnL w="3175" cap="flat" cmpd="sng" algn="ctr">
                      <a:solidFill>
                        <a:schemeClr val="tx1"/>
                      </a:solidFill>
                      <a:prstDash val="solid"/>
                      <a:round/>
                      <a:headEnd type="none" w="med" len="med"/>
                      <a:tailEnd type="none" w="med" len="med"/>
                    </a:lnL>
                    <a:lnB w="3175"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b="1" dirty="0">
                          <a:latin typeface="+mn-lt"/>
                          <a:cs typeface="Times New Roman" pitchFamily="18" charset="0"/>
                        </a:rPr>
                        <a:t>III</a:t>
                      </a:r>
                    </a:p>
                    <a:p>
                      <a:r>
                        <a:rPr lang="en-US" b="1" dirty="0"/>
                        <a:t>Urgent, </a:t>
                      </a:r>
                    </a:p>
                    <a:p>
                      <a:r>
                        <a:rPr lang="en-US" b="1" dirty="0"/>
                        <a:t>but</a:t>
                      </a:r>
                      <a:r>
                        <a:rPr lang="en-US" b="1" baseline="0" dirty="0"/>
                        <a:t> </a:t>
                      </a:r>
                    </a:p>
                    <a:p>
                      <a:r>
                        <a:rPr lang="en-US" b="1" baseline="0" dirty="0"/>
                        <a:t>Not Important</a:t>
                      </a:r>
                      <a:endParaRPr lang="en-US" b="1" dirty="0"/>
                    </a:p>
                  </a:txBody>
                  <a:tcPr>
                    <a:lnB w="3175" cap="flat" cmpd="sng" algn="ctr">
                      <a:solidFill>
                        <a:schemeClr val="tx1"/>
                      </a:solidFill>
                      <a:prstDash val="solid"/>
                      <a:round/>
                      <a:headEnd type="none" w="med" len="med"/>
                      <a:tailEnd type="none" w="med" len="med"/>
                    </a:lnB>
                  </a:tcPr>
                </a:tc>
                <a:tc>
                  <a:txBody>
                    <a:bodyPr/>
                    <a:lstStyle/>
                    <a:p>
                      <a:r>
                        <a:rPr lang="en-US" b="1" dirty="0">
                          <a:latin typeface="+mn-lt"/>
                          <a:cs typeface="Times New Roman" pitchFamily="18" charset="0"/>
                        </a:rPr>
                        <a:t>IV</a:t>
                      </a:r>
                    </a:p>
                    <a:p>
                      <a:r>
                        <a:rPr lang="en-US" b="1" dirty="0"/>
                        <a:t>Not Urgent</a:t>
                      </a:r>
                      <a:r>
                        <a:rPr lang="en-US" b="1" baseline="0" dirty="0"/>
                        <a:t> </a:t>
                      </a:r>
                    </a:p>
                    <a:p>
                      <a:r>
                        <a:rPr lang="en-US" b="1" baseline="0" dirty="0"/>
                        <a:t>and </a:t>
                      </a:r>
                    </a:p>
                    <a:p>
                      <a:r>
                        <a:rPr lang="en-US" b="1" baseline="0" dirty="0"/>
                        <a:t>Not Important</a:t>
                      </a:r>
                      <a:endParaRPr lang="en-US" b="1" dirty="0"/>
                    </a:p>
                  </a:txBody>
                  <a:tcPr>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3556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69976"/>
            <a:ext cx="9720072" cy="984504"/>
          </a:xfrm>
        </p:spPr>
        <p:txBody>
          <a:bodyPr>
            <a:normAutofit/>
          </a:bodyPr>
          <a:lstStyle/>
          <a:p>
            <a:r>
              <a:rPr lang="en-US" sz="4000" dirty="0"/>
              <a:t>Quadrant III -“Nice to do” </a:t>
            </a:r>
          </a:p>
        </p:txBody>
      </p:sp>
      <p:graphicFrame>
        <p:nvGraphicFramePr>
          <p:cNvPr id="5" name="Content Placeholder 3"/>
          <p:cNvGraphicFramePr>
            <a:graphicFrameLocks/>
          </p:cNvGraphicFramePr>
          <p:nvPr>
            <p:extLst>
              <p:ext uri="{D42A27DB-BD31-4B8C-83A1-F6EECF244321}">
                <p14:modId xmlns:p14="http://schemas.microsoft.com/office/powerpoint/2010/main" val="9990941"/>
              </p:ext>
            </p:extLst>
          </p:nvPr>
        </p:nvGraphicFramePr>
        <p:xfrm>
          <a:off x="1417320" y="1600199"/>
          <a:ext cx="9144000" cy="5257801"/>
        </p:xfrm>
        <a:graphic>
          <a:graphicData uri="http://schemas.openxmlformats.org/drawingml/2006/table">
            <a:tbl>
              <a:tblPr firstRow="1" bandRow="1">
                <a:tableStyleId>{5940675A-B579-460E-94D1-54222C63F5DA}</a:tableStyleId>
              </a:tblPr>
              <a:tblGrid>
                <a:gridCol w="979714">
                  <a:extLst>
                    <a:ext uri="{9D8B030D-6E8A-4147-A177-3AD203B41FA5}">
                      <a16:colId xmlns:a16="http://schemas.microsoft.com/office/drawing/2014/main" val="20000"/>
                    </a:ext>
                  </a:extLst>
                </a:gridCol>
                <a:gridCol w="3824760">
                  <a:extLst>
                    <a:ext uri="{9D8B030D-6E8A-4147-A177-3AD203B41FA5}">
                      <a16:colId xmlns:a16="http://schemas.microsoft.com/office/drawing/2014/main" val="20001"/>
                    </a:ext>
                  </a:extLst>
                </a:gridCol>
                <a:gridCol w="4339526">
                  <a:extLst>
                    <a:ext uri="{9D8B030D-6E8A-4147-A177-3AD203B41FA5}">
                      <a16:colId xmlns:a16="http://schemas.microsoft.com/office/drawing/2014/main" val="20002"/>
                    </a:ext>
                  </a:extLst>
                </a:gridCol>
              </a:tblGrid>
              <a:tr h="515417">
                <a:tc>
                  <a:txBody>
                    <a:bodyPr/>
                    <a:lstStyle/>
                    <a:p>
                      <a:endParaRPr lang="en-US" dirty="0"/>
                    </a:p>
                  </a:txBody>
                  <a:tcPr vert="vert27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tc>
                  <a:txBody>
                    <a:bodyPr/>
                    <a:lstStyle/>
                    <a:p>
                      <a:r>
                        <a:rPr lang="en-US" sz="1400" dirty="0"/>
                        <a:t>Urgent</a:t>
                      </a:r>
                    </a:p>
                  </a:txBody>
                  <a:tcPr>
                    <a:lnT w="3175" cap="flat" cmpd="sng" algn="ctr">
                      <a:solidFill>
                        <a:schemeClr val="tx1"/>
                      </a:solidFill>
                      <a:prstDash val="solid"/>
                      <a:round/>
                      <a:headEnd type="none" w="med" len="med"/>
                      <a:tailEnd type="none" w="med" len="med"/>
                    </a:lnT>
                    <a:solidFill>
                      <a:schemeClr val="bg2">
                        <a:lumMod val="90000"/>
                      </a:schemeClr>
                    </a:solidFill>
                  </a:tcPr>
                </a:tc>
                <a:tc>
                  <a:txBody>
                    <a:bodyPr/>
                    <a:lstStyle/>
                    <a:p>
                      <a:r>
                        <a:rPr lang="en-US" sz="1400" dirty="0"/>
                        <a:t>Not Urgent</a:t>
                      </a:r>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solidFill>
                      <a:schemeClr val="bg2">
                        <a:lumMod val="90000"/>
                      </a:schemeClr>
                    </a:solidFill>
                  </a:tcPr>
                </a:tc>
                <a:extLst>
                  <a:ext uri="{0D108BD9-81ED-4DB2-BD59-A6C34878D82A}">
                    <a16:rowId xmlns:a16="http://schemas.microsoft.com/office/drawing/2014/main" val="10000"/>
                  </a:ext>
                </a:extLst>
              </a:tr>
              <a:tr h="240120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Important</a:t>
                      </a:r>
                    </a:p>
                    <a:p>
                      <a:endParaRPr lang="en-US" dirty="0"/>
                    </a:p>
                  </a:txBody>
                  <a:tcPr vert="vert270">
                    <a:lnL w="3175" cap="flat" cmpd="sng" algn="ctr">
                      <a:solidFill>
                        <a:schemeClr val="tx1"/>
                      </a:solidFill>
                      <a:prstDash val="solid"/>
                      <a:round/>
                      <a:headEnd type="none" w="med" len="med"/>
                      <a:tailEnd type="none" w="med" len="med"/>
                    </a:lnL>
                    <a:solidFill>
                      <a:schemeClr val="bg2">
                        <a:lumMod val="90000"/>
                      </a:schemeClr>
                    </a:solidFill>
                  </a:tcPr>
                </a:tc>
                <a:tc>
                  <a:txBody>
                    <a:bodyPr/>
                    <a:lstStyle/>
                    <a:p>
                      <a:r>
                        <a:rPr lang="en-US" b="1" dirty="0">
                          <a:latin typeface="+mn-lt"/>
                          <a:cs typeface="Times New Roman" pitchFamily="18" charset="0"/>
                        </a:rPr>
                        <a:t>I</a:t>
                      </a:r>
                    </a:p>
                    <a:p>
                      <a:r>
                        <a:rPr lang="en-US" b="1" dirty="0"/>
                        <a:t>Important</a:t>
                      </a:r>
                      <a:r>
                        <a:rPr lang="en-US" b="1" baseline="0" dirty="0"/>
                        <a:t> </a:t>
                      </a:r>
                    </a:p>
                    <a:p>
                      <a:r>
                        <a:rPr lang="en-US" b="1" baseline="0" dirty="0"/>
                        <a:t>and </a:t>
                      </a:r>
                    </a:p>
                    <a:p>
                      <a:r>
                        <a:rPr lang="en-US" b="1" baseline="0" dirty="0"/>
                        <a:t>Urgent</a:t>
                      </a:r>
                      <a:endParaRPr lang="en-US" b="1" dirty="0"/>
                    </a:p>
                  </a:txBody>
                  <a:tcPr/>
                </a:tc>
                <a:tc>
                  <a:txBody>
                    <a:bodyPr/>
                    <a:lstStyle/>
                    <a:p>
                      <a:r>
                        <a:rPr lang="en-US" b="1" dirty="0">
                          <a:latin typeface="+mn-lt"/>
                          <a:cs typeface="Times New Roman" pitchFamily="18" charset="0"/>
                        </a:rPr>
                        <a:t>II</a:t>
                      </a:r>
                    </a:p>
                    <a:p>
                      <a:r>
                        <a:rPr lang="en-US" b="1" dirty="0"/>
                        <a:t>Important, </a:t>
                      </a:r>
                    </a:p>
                    <a:p>
                      <a:r>
                        <a:rPr lang="en-US" b="1" dirty="0"/>
                        <a:t>but </a:t>
                      </a:r>
                    </a:p>
                    <a:p>
                      <a:r>
                        <a:rPr lang="en-US" b="1" dirty="0"/>
                        <a:t>Not Urgent</a:t>
                      </a:r>
                    </a:p>
                  </a:txBody>
                  <a:tcPr>
                    <a:lnR w="31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2341177">
                <a:tc>
                  <a:txBody>
                    <a:bodyPr/>
                    <a:lstStyle/>
                    <a:p>
                      <a:pPr algn="ctr"/>
                      <a:r>
                        <a:rPr lang="en-US" sz="1400" dirty="0"/>
                        <a:t>Not Important</a:t>
                      </a:r>
                    </a:p>
                  </a:txBody>
                  <a:tcPr vert="vert270">
                    <a:lnL w="3175" cap="flat" cmpd="sng" algn="ctr">
                      <a:solidFill>
                        <a:schemeClr val="tx1"/>
                      </a:solidFill>
                      <a:prstDash val="solid"/>
                      <a:round/>
                      <a:headEnd type="none" w="med" len="med"/>
                      <a:tailEnd type="none" w="med" len="med"/>
                    </a:lnL>
                    <a:lnB w="3175"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b="1" dirty="0">
                          <a:solidFill>
                            <a:schemeClr val="bg1">
                              <a:lumMod val="95000"/>
                            </a:schemeClr>
                          </a:solidFill>
                          <a:latin typeface="+mn-lt"/>
                          <a:cs typeface="Times New Roman" pitchFamily="18" charset="0"/>
                        </a:rPr>
                        <a:t>III</a:t>
                      </a:r>
                    </a:p>
                    <a:p>
                      <a:r>
                        <a:rPr lang="en-US" b="1" dirty="0">
                          <a:solidFill>
                            <a:schemeClr val="bg1">
                              <a:lumMod val="95000"/>
                            </a:schemeClr>
                          </a:solidFill>
                        </a:rPr>
                        <a:t>Urgent, </a:t>
                      </a:r>
                    </a:p>
                    <a:p>
                      <a:r>
                        <a:rPr lang="en-US" b="1" dirty="0">
                          <a:solidFill>
                            <a:schemeClr val="bg1">
                              <a:lumMod val="95000"/>
                            </a:schemeClr>
                          </a:solidFill>
                        </a:rPr>
                        <a:t>but</a:t>
                      </a:r>
                      <a:r>
                        <a:rPr lang="en-US" b="1" baseline="0" dirty="0">
                          <a:solidFill>
                            <a:schemeClr val="bg1">
                              <a:lumMod val="95000"/>
                            </a:schemeClr>
                          </a:solidFill>
                        </a:rPr>
                        <a:t> </a:t>
                      </a:r>
                    </a:p>
                    <a:p>
                      <a:r>
                        <a:rPr lang="en-US" b="1" baseline="0" dirty="0">
                          <a:solidFill>
                            <a:schemeClr val="bg1">
                              <a:lumMod val="95000"/>
                            </a:schemeClr>
                          </a:solidFill>
                        </a:rPr>
                        <a:t>Not Important</a:t>
                      </a:r>
                      <a:endParaRPr lang="en-US" b="1" dirty="0">
                        <a:solidFill>
                          <a:schemeClr val="bg1">
                            <a:lumMod val="95000"/>
                          </a:schemeClr>
                        </a:solidFill>
                      </a:endParaRPr>
                    </a:p>
                  </a:txBody>
                  <a:tcPr>
                    <a:lnB w="3175" cap="flat" cmpd="sng" algn="ctr">
                      <a:solidFill>
                        <a:schemeClr val="tx1"/>
                      </a:solidFill>
                      <a:prstDash val="solid"/>
                      <a:round/>
                      <a:headEnd type="none" w="med" len="med"/>
                      <a:tailEnd type="none" w="med" len="med"/>
                    </a:lnB>
                    <a:solidFill>
                      <a:schemeClr val="accent2">
                        <a:lumMod val="50000"/>
                      </a:schemeClr>
                    </a:solidFill>
                  </a:tcPr>
                </a:tc>
                <a:tc>
                  <a:txBody>
                    <a:bodyPr/>
                    <a:lstStyle/>
                    <a:p>
                      <a:r>
                        <a:rPr lang="en-US" b="1" dirty="0">
                          <a:latin typeface="+mn-lt"/>
                          <a:cs typeface="Times New Roman" pitchFamily="18" charset="0"/>
                        </a:rPr>
                        <a:t>IV</a:t>
                      </a:r>
                    </a:p>
                    <a:p>
                      <a:r>
                        <a:rPr lang="en-US" b="1" dirty="0"/>
                        <a:t>Not Urgent</a:t>
                      </a:r>
                      <a:r>
                        <a:rPr lang="en-US" b="1" baseline="0" dirty="0"/>
                        <a:t> </a:t>
                      </a:r>
                    </a:p>
                    <a:p>
                      <a:r>
                        <a:rPr lang="en-US" b="1" baseline="0" dirty="0"/>
                        <a:t>and </a:t>
                      </a:r>
                    </a:p>
                    <a:p>
                      <a:r>
                        <a:rPr lang="en-US" b="1" baseline="0" dirty="0"/>
                        <a:t>Not Important</a:t>
                      </a:r>
                      <a:endParaRPr lang="en-US" b="1" dirty="0"/>
                    </a:p>
                  </a:txBody>
                  <a:tcPr>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52345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615696"/>
            <a:ext cx="9720072" cy="954024"/>
          </a:xfrm>
        </p:spPr>
        <p:txBody>
          <a:bodyPr>
            <a:normAutofit/>
          </a:bodyPr>
          <a:lstStyle/>
          <a:p>
            <a:r>
              <a:rPr lang="en-US" sz="4000" dirty="0"/>
              <a:t>Quadrant IV - These activities are time eaters</a:t>
            </a:r>
            <a:r>
              <a:rPr lang="en-US" sz="4000" b="1" dirty="0">
                <a:latin typeface="Calibri" panose="020F0502020204030204" pitchFamily="34" charset="0"/>
                <a:cs typeface="Times New Roman" panose="02020603050405020304" pitchFamily="18" charset="0"/>
              </a:rPr>
              <a:t> </a:t>
            </a:r>
          </a:p>
        </p:txBody>
      </p:sp>
      <p:graphicFrame>
        <p:nvGraphicFramePr>
          <p:cNvPr id="4" name="Content Placeholder 3"/>
          <p:cNvGraphicFramePr>
            <a:graphicFrameLocks/>
          </p:cNvGraphicFramePr>
          <p:nvPr>
            <p:extLst>
              <p:ext uri="{D42A27DB-BD31-4B8C-83A1-F6EECF244321}">
                <p14:modId xmlns:p14="http://schemas.microsoft.com/office/powerpoint/2010/main" val="2860297449"/>
              </p:ext>
            </p:extLst>
          </p:nvPr>
        </p:nvGraphicFramePr>
        <p:xfrm>
          <a:off x="1341120" y="1600201"/>
          <a:ext cx="9144000" cy="5257799"/>
        </p:xfrm>
        <a:graphic>
          <a:graphicData uri="http://schemas.openxmlformats.org/drawingml/2006/table">
            <a:tbl>
              <a:tblPr firstRow="1" bandRow="1">
                <a:tableStyleId>{5940675A-B579-460E-94D1-54222C63F5DA}</a:tableStyleId>
              </a:tblPr>
              <a:tblGrid>
                <a:gridCol w="979714">
                  <a:extLst>
                    <a:ext uri="{9D8B030D-6E8A-4147-A177-3AD203B41FA5}">
                      <a16:colId xmlns:a16="http://schemas.microsoft.com/office/drawing/2014/main" val="20000"/>
                    </a:ext>
                  </a:extLst>
                </a:gridCol>
                <a:gridCol w="3824760">
                  <a:extLst>
                    <a:ext uri="{9D8B030D-6E8A-4147-A177-3AD203B41FA5}">
                      <a16:colId xmlns:a16="http://schemas.microsoft.com/office/drawing/2014/main" val="20001"/>
                    </a:ext>
                  </a:extLst>
                </a:gridCol>
                <a:gridCol w="4339526">
                  <a:extLst>
                    <a:ext uri="{9D8B030D-6E8A-4147-A177-3AD203B41FA5}">
                      <a16:colId xmlns:a16="http://schemas.microsoft.com/office/drawing/2014/main" val="20002"/>
                    </a:ext>
                  </a:extLst>
                </a:gridCol>
              </a:tblGrid>
              <a:tr h="515417">
                <a:tc>
                  <a:txBody>
                    <a:bodyPr/>
                    <a:lstStyle/>
                    <a:p>
                      <a:endParaRPr lang="en-US" dirty="0"/>
                    </a:p>
                  </a:txBody>
                  <a:tcPr vert="vert27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tcPr>
                </a:tc>
                <a:tc>
                  <a:txBody>
                    <a:bodyPr/>
                    <a:lstStyle/>
                    <a:p>
                      <a:r>
                        <a:rPr lang="en-US" sz="1400" dirty="0"/>
                        <a:t>Urgent</a:t>
                      </a:r>
                    </a:p>
                  </a:txBody>
                  <a:tcPr>
                    <a:lnT w="3175" cap="flat" cmpd="sng" algn="ctr">
                      <a:solidFill>
                        <a:schemeClr val="tx1"/>
                      </a:solidFill>
                      <a:prstDash val="solid"/>
                      <a:round/>
                      <a:headEnd type="none" w="med" len="med"/>
                      <a:tailEnd type="none" w="med" len="med"/>
                    </a:lnT>
                    <a:solidFill>
                      <a:schemeClr val="bg2">
                        <a:lumMod val="90000"/>
                      </a:schemeClr>
                    </a:solidFill>
                  </a:tcPr>
                </a:tc>
                <a:tc>
                  <a:txBody>
                    <a:bodyPr/>
                    <a:lstStyle/>
                    <a:p>
                      <a:r>
                        <a:rPr lang="en-US" sz="1400" dirty="0"/>
                        <a:t>Not Urgent</a:t>
                      </a:r>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solidFill>
                      <a:schemeClr val="bg2">
                        <a:lumMod val="90000"/>
                      </a:schemeClr>
                    </a:solidFill>
                  </a:tcPr>
                </a:tc>
                <a:extLst>
                  <a:ext uri="{0D108BD9-81ED-4DB2-BD59-A6C34878D82A}">
                    <a16:rowId xmlns:a16="http://schemas.microsoft.com/office/drawing/2014/main" val="10000"/>
                  </a:ext>
                </a:extLst>
              </a:tr>
              <a:tr h="24012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Important</a:t>
                      </a:r>
                    </a:p>
                    <a:p>
                      <a:endParaRPr lang="en-US" dirty="0"/>
                    </a:p>
                  </a:txBody>
                  <a:tcPr vert="vert270">
                    <a:lnL w="3175" cap="flat" cmpd="sng" algn="ctr">
                      <a:solidFill>
                        <a:schemeClr val="tx1"/>
                      </a:solidFill>
                      <a:prstDash val="solid"/>
                      <a:round/>
                      <a:headEnd type="none" w="med" len="med"/>
                      <a:tailEnd type="none" w="med" len="med"/>
                    </a:lnL>
                    <a:solidFill>
                      <a:schemeClr val="bg2">
                        <a:lumMod val="90000"/>
                      </a:schemeClr>
                    </a:solidFill>
                  </a:tcPr>
                </a:tc>
                <a:tc>
                  <a:txBody>
                    <a:bodyPr/>
                    <a:lstStyle/>
                    <a:p>
                      <a:r>
                        <a:rPr lang="en-US" b="1" dirty="0">
                          <a:latin typeface="+mn-lt"/>
                          <a:cs typeface="Times New Roman" pitchFamily="18" charset="0"/>
                        </a:rPr>
                        <a:t>I</a:t>
                      </a:r>
                    </a:p>
                    <a:p>
                      <a:r>
                        <a:rPr lang="en-US" b="1" dirty="0"/>
                        <a:t>Important</a:t>
                      </a:r>
                      <a:r>
                        <a:rPr lang="en-US" b="1" baseline="0" dirty="0"/>
                        <a:t> </a:t>
                      </a:r>
                    </a:p>
                    <a:p>
                      <a:r>
                        <a:rPr lang="en-US" b="1" baseline="0" dirty="0"/>
                        <a:t>and </a:t>
                      </a:r>
                    </a:p>
                    <a:p>
                      <a:r>
                        <a:rPr lang="en-US" b="1" baseline="0" dirty="0"/>
                        <a:t>Urgent</a:t>
                      </a:r>
                      <a:endParaRPr lang="en-US" b="1" dirty="0"/>
                    </a:p>
                  </a:txBody>
                  <a:tcPr/>
                </a:tc>
                <a:tc>
                  <a:txBody>
                    <a:bodyPr/>
                    <a:lstStyle/>
                    <a:p>
                      <a:r>
                        <a:rPr lang="en-US" b="1" dirty="0">
                          <a:latin typeface="+mn-lt"/>
                          <a:cs typeface="Times New Roman" pitchFamily="18" charset="0"/>
                        </a:rPr>
                        <a:t>II</a:t>
                      </a:r>
                    </a:p>
                    <a:p>
                      <a:r>
                        <a:rPr lang="en-US" b="1" dirty="0"/>
                        <a:t>Important, </a:t>
                      </a:r>
                    </a:p>
                    <a:p>
                      <a:r>
                        <a:rPr lang="en-US" b="1" dirty="0"/>
                        <a:t>but </a:t>
                      </a:r>
                    </a:p>
                    <a:p>
                      <a:r>
                        <a:rPr lang="en-US" b="1" dirty="0"/>
                        <a:t>Not Urgent</a:t>
                      </a:r>
                    </a:p>
                  </a:txBody>
                  <a:tcPr>
                    <a:lnR w="3175"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1"/>
                  </a:ext>
                </a:extLst>
              </a:tr>
              <a:tr h="2341176">
                <a:tc>
                  <a:txBody>
                    <a:bodyPr/>
                    <a:lstStyle/>
                    <a:p>
                      <a:pPr algn="ctr"/>
                      <a:r>
                        <a:rPr lang="en-US" sz="1400" dirty="0"/>
                        <a:t>Not Important</a:t>
                      </a:r>
                    </a:p>
                  </a:txBody>
                  <a:tcPr vert="vert270">
                    <a:lnL w="3175" cap="flat" cmpd="sng" algn="ctr">
                      <a:solidFill>
                        <a:schemeClr val="tx1"/>
                      </a:solidFill>
                      <a:prstDash val="solid"/>
                      <a:round/>
                      <a:headEnd type="none" w="med" len="med"/>
                      <a:tailEnd type="none" w="med" len="med"/>
                    </a:lnL>
                    <a:lnB w="3175" cap="flat" cmpd="sng" algn="ctr">
                      <a:solidFill>
                        <a:schemeClr val="tx1"/>
                      </a:solidFill>
                      <a:prstDash val="solid"/>
                      <a:round/>
                      <a:headEnd type="none" w="med" len="med"/>
                      <a:tailEnd type="none" w="med" len="med"/>
                    </a:lnB>
                    <a:solidFill>
                      <a:schemeClr val="bg2">
                        <a:lumMod val="90000"/>
                      </a:schemeClr>
                    </a:solidFill>
                  </a:tcPr>
                </a:tc>
                <a:tc>
                  <a:txBody>
                    <a:bodyPr/>
                    <a:lstStyle/>
                    <a:p>
                      <a:r>
                        <a:rPr lang="en-US" b="1" dirty="0">
                          <a:latin typeface="+mn-lt"/>
                          <a:cs typeface="Times New Roman" pitchFamily="18" charset="0"/>
                        </a:rPr>
                        <a:t>III</a:t>
                      </a:r>
                    </a:p>
                    <a:p>
                      <a:r>
                        <a:rPr lang="en-US" b="1" dirty="0"/>
                        <a:t>Urgent, </a:t>
                      </a:r>
                    </a:p>
                    <a:p>
                      <a:r>
                        <a:rPr lang="en-US" b="1" dirty="0"/>
                        <a:t>but</a:t>
                      </a:r>
                      <a:r>
                        <a:rPr lang="en-US" b="1" baseline="0" dirty="0"/>
                        <a:t> </a:t>
                      </a:r>
                    </a:p>
                    <a:p>
                      <a:r>
                        <a:rPr lang="en-US" b="1" baseline="0" dirty="0"/>
                        <a:t>Not Important</a:t>
                      </a:r>
                      <a:endParaRPr lang="en-US" b="1" dirty="0"/>
                    </a:p>
                  </a:txBody>
                  <a:tcPr>
                    <a:lnB w="3175" cap="flat" cmpd="sng" algn="ctr">
                      <a:solidFill>
                        <a:schemeClr val="tx1"/>
                      </a:solidFill>
                      <a:prstDash val="solid"/>
                      <a:round/>
                      <a:headEnd type="none" w="med" len="med"/>
                      <a:tailEnd type="none" w="med" len="med"/>
                    </a:lnB>
                  </a:tcPr>
                </a:tc>
                <a:tc>
                  <a:txBody>
                    <a:bodyPr/>
                    <a:lstStyle/>
                    <a:p>
                      <a:r>
                        <a:rPr lang="en-US" b="1" dirty="0">
                          <a:solidFill>
                            <a:schemeClr val="bg1">
                              <a:lumMod val="95000"/>
                            </a:schemeClr>
                          </a:solidFill>
                          <a:latin typeface="+mn-lt"/>
                          <a:cs typeface="Times New Roman" pitchFamily="18" charset="0"/>
                        </a:rPr>
                        <a:t>IV</a:t>
                      </a:r>
                    </a:p>
                    <a:p>
                      <a:r>
                        <a:rPr lang="en-US" b="1" dirty="0">
                          <a:solidFill>
                            <a:schemeClr val="bg1">
                              <a:lumMod val="95000"/>
                            </a:schemeClr>
                          </a:solidFill>
                        </a:rPr>
                        <a:t>Not Urgent</a:t>
                      </a:r>
                      <a:r>
                        <a:rPr lang="en-US" b="1" baseline="0" dirty="0">
                          <a:solidFill>
                            <a:schemeClr val="bg1">
                              <a:lumMod val="95000"/>
                            </a:schemeClr>
                          </a:solidFill>
                        </a:rPr>
                        <a:t> </a:t>
                      </a:r>
                    </a:p>
                    <a:p>
                      <a:r>
                        <a:rPr lang="en-US" b="1" baseline="0" dirty="0">
                          <a:solidFill>
                            <a:schemeClr val="bg1">
                              <a:lumMod val="95000"/>
                            </a:schemeClr>
                          </a:solidFill>
                        </a:rPr>
                        <a:t>and </a:t>
                      </a:r>
                    </a:p>
                    <a:p>
                      <a:r>
                        <a:rPr lang="en-US" b="1" baseline="0" dirty="0">
                          <a:solidFill>
                            <a:schemeClr val="bg1">
                              <a:lumMod val="95000"/>
                            </a:schemeClr>
                          </a:solidFill>
                        </a:rPr>
                        <a:t>Not Important</a:t>
                      </a:r>
                      <a:endParaRPr lang="en-US" b="1" dirty="0">
                        <a:solidFill>
                          <a:schemeClr val="bg1">
                            <a:lumMod val="95000"/>
                          </a:schemeClr>
                        </a:solidFill>
                      </a:endParaRPr>
                    </a:p>
                  </a:txBody>
                  <a:tcPr>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solidFill>
                      <a:schemeClr val="accent2">
                        <a:lumMod val="5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44278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676656"/>
            <a:ext cx="9720072" cy="804293"/>
          </a:xfrm>
        </p:spPr>
        <p:txBody>
          <a:bodyPr>
            <a:normAutofit/>
          </a:bodyPr>
          <a:lstStyle/>
          <a:p>
            <a:r>
              <a:rPr lang="en-US" sz="4000" dirty="0"/>
              <a:t>Urgent OR Important</a:t>
            </a:r>
          </a:p>
        </p:txBody>
      </p:sp>
      <p:sp>
        <p:nvSpPr>
          <p:cNvPr id="4" name="Content Placeholder 2"/>
          <p:cNvSpPr>
            <a:spLocks noGrp="1"/>
          </p:cNvSpPr>
          <p:nvPr>
            <p:ph idx="1"/>
          </p:nvPr>
        </p:nvSpPr>
        <p:spPr>
          <a:xfrm rot="513097">
            <a:off x="7957847" y="5142071"/>
            <a:ext cx="5572706" cy="659756"/>
          </a:xfrm>
        </p:spPr>
        <p:txBody>
          <a:bodyPr>
            <a:normAutofit/>
          </a:bodyPr>
          <a:lstStyle/>
          <a:p>
            <a:pPr lvl="0">
              <a:buNone/>
            </a:pPr>
            <a:r>
              <a:rPr lang="en-US" sz="1900" dirty="0">
                <a:solidFill>
                  <a:srgbClr val="FF0000"/>
                </a:solidFill>
              </a:rPr>
              <a:t>Phone calls of Family during work hours.</a:t>
            </a:r>
          </a:p>
          <a:p>
            <a:endParaRPr lang="en-US" dirty="0"/>
          </a:p>
        </p:txBody>
      </p:sp>
      <p:sp>
        <p:nvSpPr>
          <p:cNvPr id="5" name="Content Placeholder 2"/>
          <p:cNvSpPr txBox="1">
            <a:spLocks/>
          </p:cNvSpPr>
          <p:nvPr/>
        </p:nvSpPr>
        <p:spPr>
          <a:xfrm>
            <a:off x="7543800" y="3886200"/>
            <a:ext cx="1295400" cy="457200"/>
          </a:xfrm>
          <a:prstGeom prst="rect">
            <a:avLst/>
          </a:prstGeom>
        </p:spPr>
        <p:txBody>
          <a:bodyPr vert="horz" lIns="91440" tIns="45720" rIns="91440" bIns="45720" rtlCol="0">
            <a:normAutofit/>
          </a:bodyPr>
          <a:lstStyle/>
          <a:p>
            <a:pPr lvl="0" fontAlgn="base"/>
            <a:r>
              <a:rPr lang="en-US" sz="2400" dirty="0">
                <a:solidFill>
                  <a:srgbClr val="7030A0"/>
                </a:solidFill>
              </a:rPr>
              <a:t>Studying</a:t>
            </a:r>
            <a:r>
              <a:rPr lang="en-US" sz="2400" dirty="0"/>
              <a:t>.</a:t>
            </a:r>
          </a:p>
        </p:txBody>
      </p:sp>
      <p:sp>
        <p:nvSpPr>
          <p:cNvPr id="6" name="Content Placeholder 2"/>
          <p:cNvSpPr txBox="1">
            <a:spLocks/>
          </p:cNvSpPr>
          <p:nvPr/>
        </p:nvSpPr>
        <p:spPr>
          <a:xfrm rot="20237200">
            <a:off x="5091810" y="1343739"/>
            <a:ext cx="2713895" cy="474693"/>
          </a:xfrm>
          <a:prstGeom prst="rect">
            <a:avLst/>
          </a:prstGeom>
        </p:spPr>
        <p:txBody>
          <a:bodyPr vert="horz" lIns="91440" tIns="45720" rIns="91440" bIns="45720" rtlCol="0">
            <a:normAutofit/>
          </a:bodyPr>
          <a:lstStyle/>
          <a:p>
            <a:pPr marR="0" indent="-342900" fontAlgn="base">
              <a:lnSpc>
                <a:spcPct val="100000"/>
              </a:lnSpc>
              <a:spcBef>
                <a:spcPct val="20000"/>
              </a:spcBef>
              <a:spcAft>
                <a:spcPts val="0"/>
              </a:spcAft>
              <a:buClrTx/>
              <a:buSzTx/>
              <a:buFont typeface="Arial" pitchFamily="34" charset="0"/>
              <a:buNone/>
              <a:tabLst/>
              <a:defRPr/>
            </a:pPr>
            <a:r>
              <a:rPr lang="en-US" sz="2100" dirty="0">
                <a:solidFill>
                  <a:srgbClr val="FF0000"/>
                </a:solidFill>
              </a:rPr>
              <a:t>Medical Emergency.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2"/>
          <p:cNvSpPr txBox="1">
            <a:spLocks/>
          </p:cNvSpPr>
          <p:nvPr/>
        </p:nvSpPr>
        <p:spPr>
          <a:xfrm rot="20227130">
            <a:off x="10907355" y="529463"/>
            <a:ext cx="1621082" cy="421185"/>
          </a:xfrm>
          <a:prstGeom prst="rect">
            <a:avLst/>
          </a:prstGeom>
        </p:spPr>
        <p:txBody>
          <a:bodyPr vert="horz" lIns="91440" tIns="45720" rIns="91440" bIns="45720" rtlCol="0">
            <a:normAutofit/>
          </a:bodyPr>
          <a:lstStyle/>
          <a:p>
            <a:pPr lvl="0" fontAlgn="base"/>
            <a:r>
              <a:rPr lang="en-US" sz="1900" dirty="0"/>
              <a:t>Gossiping. </a:t>
            </a:r>
          </a:p>
        </p:txBody>
      </p:sp>
      <p:sp>
        <p:nvSpPr>
          <p:cNvPr id="8" name="Content Placeholder 2"/>
          <p:cNvSpPr txBox="1">
            <a:spLocks/>
          </p:cNvSpPr>
          <p:nvPr/>
        </p:nvSpPr>
        <p:spPr>
          <a:xfrm rot="1884801">
            <a:off x="8586306" y="1075274"/>
            <a:ext cx="1337397" cy="457200"/>
          </a:xfrm>
          <a:prstGeom prst="rect">
            <a:avLst/>
          </a:prstGeom>
        </p:spPr>
        <p:txBody>
          <a:bodyPr vert="horz" lIns="91440" tIns="45720" rIns="91440" bIns="45720" rtlCol="0">
            <a:noAutofit/>
          </a:bodyPr>
          <a:lstStyle/>
          <a:p>
            <a:pPr fontAlgn="base"/>
            <a:r>
              <a:rPr lang="en-US" sz="1900" dirty="0">
                <a:solidFill>
                  <a:schemeClr val="accent6">
                    <a:lumMod val="50000"/>
                  </a:schemeClr>
                </a:solidFill>
              </a:rPr>
              <a:t>Closures.</a:t>
            </a:r>
          </a:p>
        </p:txBody>
      </p:sp>
      <p:sp>
        <p:nvSpPr>
          <p:cNvPr id="9" name="Content Placeholder 2"/>
          <p:cNvSpPr txBox="1">
            <a:spLocks/>
          </p:cNvSpPr>
          <p:nvPr/>
        </p:nvSpPr>
        <p:spPr>
          <a:xfrm rot="20149809">
            <a:off x="-313029" y="4174306"/>
            <a:ext cx="10125278" cy="638834"/>
          </a:xfrm>
          <a:prstGeom prst="rect">
            <a:avLst/>
          </a:prstGeom>
        </p:spPr>
        <p:txBody>
          <a:bodyPr vert="horz" lIns="91440" tIns="45720" rIns="91440" bIns="45720" rtlCol="0">
            <a:normAutofit/>
          </a:bodyPr>
          <a:lstStyle/>
          <a:p>
            <a:pPr lvl="0" fontAlgn="base"/>
            <a:r>
              <a:rPr lang="en-US" sz="2100" dirty="0">
                <a:solidFill>
                  <a:srgbClr val="C00000"/>
                </a:solidFill>
              </a:rPr>
              <a:t>Co-worker who comes by your desk during your prime working time to ask a favor.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Content Placeholder 2"/>
          <p:cNvSpPr txBox="1">
            <a:spLocks/>
          </p:cNvSpPr>
          <p:nvPr/>
        </p:nvSpPr>
        <p:spPr>
          <a:xfrm rot="21023058">
            <a:off x="7370579" y="5477245"/>
            <a:ext cx="1750542" cy="421185"/>
          </a:xfrm>
          <a:prstGeom prst="rect">
            <a:avLst/>
          </a:prstGeom>
        </p:spPr>
        <p:txBody>
          <a:bodyPr vert="horz" lIns="91440" tIns="45720" rIns="91440" bIns="45720" rtlCol="0">
            <a:noAutofit/>
          </a:bodyPr>
          <a:lstStyle/>
          <a:p>
            <a:pPr fontAlgn="base"/>
            <a:r>
              <a:rPr lang="en-US" sz="1900" dirty="0">
                <a:solidFill>
                  <a:srgbClr val="002060"/>
                </a:solidFill>
              </a:rPr>
              <a:t>Watching TV. </a:t>
            </a:r>
          </a:p>
        </p:txBody>
      </p:sp>
      <p:sp>
        <p:nvSpPr>
          <p:cNvPr id="11" name="Content Placeholder 2"/>
          <p:cNvSpPr txBox="1">
            <a:spLocks/>
          </p:cNvSpPr>
          <p:nvPr/>
        </p:nvSpPr>
        <p:spPr>
          <a:xfrm rot="275697">
            <a:off x="774913" y="2742107"/>
            <a:ext cx="3796475" cy="474693"/>
          </a:xfrm>
          <a:prstGeom prst="rect">
            <a:avLst/>
          </a:prstGeom>
        </p:spPr>
        <p:txBody>
          <a:bodyPr vert="horz" lIns="91440" tIns="45720" rIns="91440" bIns="45720" rtlCol="0">
            <a:normAutofit/>
          </a:bodyPr>
          <a:lstStyle/>
          <a:p>
            <a:pPr lvl="0" fontAlgn="base"/>
            <a:r>
              <a:rPr lang="en-US" sz="2200" dirty="0">
                <a:solidFill>
                  <a:srgbClr val="7030A0"/>
                </a:solidFill>
              </a:rPr>
              <a:t>Client/Candidate Follow-ups.</a:t>
            </a:r>
          </a:p>
        </p:txBody>
      </p:sp>
      <p:sp>
        <p:nvSpPr>
          <p:cNvPr id="12" name="Content Placeholder 2"/>
          <p:cNvSpPr txBox="1">
            <a:spLocks/>
          </p:cNvSpPr>
          <p:nvPr/>
        </p:nvSpPr>
        <p:spPr>
          <a:xfrm rot="19722683">
            <a:off x="4805633" y="2441273"/>
            <a:ext cx="4545658" cy="474693"/>
          </a:xfrm>
          <a:prstGeom prst="rect">
            <a:avLst/>
          </a:prstGeom>
        </p:spPr>
        <p:txBody>
          <a:bodyPr vert="horz" lIns="91440" tIns="45720" rIns="91440" bIns="45720" rtlCol="0">
            <a:noAutofit/>
          </a:bodyPr>
          <a:lstStyle/>
          <a:p>
            <a:pPr lvl="0" fontAlgn="base"/>
            <a:r>
              <a:rPr lang="en-US" sz="1900" dirty="0">
                <a:solidFill>
                  <a:schemeClr val="accent6">
                    <a:lumMod val="50000"/>
                  </a:schemeClr>
                </a:solidFill>
              </a:rPr>
              <a:t>Emails (Client/Candidate/In-house).</a:t>
            </a:r>
          </a:p>
        </p:txBody>
      </p:sp>
      <p:sp>
        <p:nvSpPr>
          <p:cNvPr id="13" name="Content Placeholder 2"/>
          <p:cNvSpPr txBox="1">
            <a:spLocks/>
          </p:cNvSpPr>
          <p:nvPr/>
        </p:nvSpPr>
        <p:spPr>
          <a:xfrm rot="21306361">
            <a:off x="851529" y="6222230"/>
            <a:ext cx="3796475" cy="474693"/>
          </a:xfrm>
          <a:prstGeom prst="rect">
            <a:avLst/>
          </a:prstGeom>
        </p:spPr>
        <p:txBody>
          <a:bodyPr vert="horz" lIns="91440" tIns="45720" rIns="91440" bIns="45720" rtlCol="0">
            <a:normAutofit/>
          </a:bodyPr>
          <a:lstStyle/>
          <a:p>
            <a:pPr lvl="0" fontAlgn="base"/>
            <a:r>
              <a:rPr lang="en-US" sz="1900" dirty="0">
                <a:solidFill>
                  <a:schemeClr val="accent3">
                    <a:lumMod val="75000"/>
                  </a:schemeClr>
                </a:solidFill>
              </a:rPr>
              <a:t>Discussion with Team Leads.</a:t>
            </a:r>
          </a:p>
        </p:txBody>
      </p:sp>
      <p:sp>
        <p:nvSpPr>
          <p:cNvPr id="14" name="Content Placeholder 2"/>
          <p:cNvSpPr txBox="1">
            <a:spLocks/>
          </p:cNvSpPr>
          <p:nvPr/>
        </p:nvSpPr>
        <p:spPr>
          <a:xfrm rot="599372">
            <a:off x="10000913" y="1421344"/>
            <a:ext cx="2611751" cy="538411"/>
          </a:xfrm>
          <a:prstGeom prst="rect">
            <a:avLst/>
          </a:prstGeom>
        </p:spPr>
        <p:txBody>
          <a:bodyPr vert="horz" lIns="91440" tIns="45720" rIns="91440" bIns="45720" rtlCol="0">
            <a:noAutofit/>
          </a:bodyPr>
          <a:lstStyle/>
          <a:p>
            <a:pPr lvl="0" fontAlgn="base"/>
            <a:r>
              <a:rPr lang="en-US" sz="1900" dirty="0">
                <a:solidFill>
                  <a:srgbClr val="00B050"/>
                </a:solidFill>
              </a:rPr>
              <a:t>Weekly planning.</a:t>
            </a:r>
          </a:p>
        </p:txBody>
      </p:sp>
      <p:sp>
        <p:nvSpPr>
          <p:cNvPr id="15" name="Content Placeholder 2"/>
          <p:cNvSpPr txBox="1">
            <a:spLocks/>
          </p:cNvSpPr>
          <p:nvPr/>
        </p:nvSpPr>
        <p:spPr>
          <a:xfrm rot="21035695">
            <a:off x="3497625" y="4721705"/>
            <a:ext cx="5964002" cy="407463"/>
          </a:xfrm>
          <a:prstGeom prst="rect">
            <a:avLst/>
          </a:prstGeom>
        </p:spPr>
        <p:txBody>
          <a:bodyPr vert="horz" lIns="91440" tIns="45720" rIns="91440" bIns="45720" rtlCol="0">
            <a:normAutofit fontScale="25000" lnSpcReduction="20000"/>
          </a:bodyPr>
          <a:lstStyle/>
          <a:p>
            <a:pPr fontAlgn="base"/>
            <a:r>
              <a:rPr lang="en-US" sz="7600" dirty="0">
                <a:solidFill>
                  <a:schemeClr val="accent5">
                    <a:lumMod val="50000"/>
                  </a:schemeClr>
                </a:solidFill>
              </a:rPr>
              <a:t>Scrolling through Facebook, Twitter, Instagram.</a:t>
            </a:r>
          </a:p>
          <a:p>
            <a:pPr lvl="0" fontAlgn="base"/>
            <a:r>
              <a:rPr lang="en-US" sz="2200" dirty="0"/>
              <a:t>.</a:t>
            </a:r>
          </a:p>
        </p:txBody>
      </p:sp>
      <p:sp>
        <p:nvSpPr>
          <p:cNvPr id="16" name="Content Placeholder 2"/>
          <p:cNvSpPr txBox="1">
            <a:spLocks/>
          </p:cNvSpPr>
          <p:nvPr/>
        </p:nvSpPr>
        <p:spPr>
          <a:xfrm rot="20371566">
            <a:off x="33029" y="4494916"/>
            <a:ext cx="3182768" cy="763645"/>
          </a:xfrm>
          <a:prstGeom prst="rect">
            <a:avLst/>
          </a:prstGeom>
        </p:spPr>
        <p:txBody>
          <a:bodyPr vert="horz" lIns="91440" tIns="45720" rIns="91440" bIns="45720" rtlCol="0">
            <a:noAutofit/>
          </a:bodyPr>
          <a:lstStyle/>
          <a:p>
            <a:pPr lvl="0" fontAlgn="base"/>
            <a:r>
              <a:rPr lang="en-US" sz="1900" dirty="0">
                <a:solidFill>
                  <a:srgbClr val="00B050"/>
                </a:solidFill>
              </a:rPr>
              <a:t>Text messages of Family during work hours.</a:t>
            </a:r>
          </a:p>
        </p:txBody>
      </p:sp>
      <p:sp>
        <p:nvSpPr>
          <p:cNvPr id="17" name="Content Placeholder 2"/>
          <p:cNvSpPr txBox="1">
            <a:spLocks/>
          </p:cNvSpPr>
          <p:nvPr/>
        </p:nvSpPr>
        <p:spPr>
          <a:xfrm rot="342034">
            <a:off x="10656853" y="5890516"/>
            <a:ext cx="1492638" cy="930256"/>
          </a:xfrm>
          <a:prstGeom prst="rect">
            <a:avLst/>
          </a:prstGeom>
        </p:spPr>
        <p:txBody>
          <a:bodyPr vert="horz" lIns="91440" tIns="45720" rIns="91440" bIns="45720" rtlCol="0">
            <a:noAutofit/>
          </a:bodyPr>
          <a:lstStyle/>
          <a:p>
            <a:pPr lvl="0" fontAlgn="base"/>
            <a:r>
              <a:rPr lang="en-US" sz="1900" dirty="0">
                <a:solidFill>
                  <a:srgbClr val="00B050"/>
                </a:solidFill>
              </a:rPr>
              <a:t>Shopping Online. </a:t>
            </a:r>
          </a:p>
        </p:txBody>
      </p:sp>
      <p:sp>
        <p:nvSpPr>
          <p:cNvPr id="18" name="Content Placeholder 2"/>
          <p:cNvSpPr txBox="1">
            <a:spLocks/>
          </p:cNvSpPr>
          <p:nvPr/>
        </p:nvSpPr>
        <p:spPr>
          <a:xfrm rot="20670796">
            <a:off x="221843" y="3555987"/>
            <a:ext cx="3869596" cy="475563"/>
          </a:xfrm>
          <a:prstGeom prst="rect">
            <a:avLst/>
          </a:prstGeom>
        </p:spPr>
        <p:txBody>
          <a:bodyPr vert="horz" lIns="91440" tIns="45720" rIns="91440" bIns="45720" rtlCol="0">
            <a:noAutofit/>
          </a:bodyPr>
          <a:lstStyle/>
          <a:p>
            <a:pPr fontAlgn="base"/>
            <a:r>
              <a:rPr lang="en-US" sz="1900" dirty="0">
                <a:solidFill>
                  <a:srgbClr val="0070C0"/>
                </a:solidFill>
              </a:rPr>
              <a:t>In case of Client Escalation.</a:t>
            </a:r>
          </a:p>
        </p:txBody>
      </p:sp>
      <p:sp>
        <p:nvSpPr>
          <p:cNvPr id="19" name="Content Placeholder 2"/>
          <p:cNvSpPr txBox="1">
            <a:spLocks/>
          </p:cNvSpPr>
          <p:nvPr/>
        </p:nvSpPr>
        <p:spPr>
          <a:xfrm rot="20894715">
            <a:off x="10255811" y="3293852"/>
            <a:ext cx="1266881" cy="930256"/>
          </a:xfrm>
          <a:prstGeom prst="rect">
            <a:avLst/>
          </a:prstGeom>
        </p:spPr>
        <p:txBody>
          <a:bodyPr vert="horz" lIns="91440" tIns="45720" rIns="91440" bIns="45720" rtlCol="0">
            <a:noAutofit/>
          </a:bodyPr>
          <a:lstStyle/>
          <a:p>
            <a:pPr lvl="0" fontAlgn="base"/>
            <a:r>
              <a:rPr lang="en-US" sz="1900" dirty="0">
                <a:solidFill>
                  <a:srgbClr val="0070C0"/>
                </a:solidFill>
              </a:rPr>
              <a:t>Tracker Update. </a:t>
            </a:r>
          </a:p>
        </p:txBody>
      </p:sp>
      <p:sp>
        <p:nvSpPr>
          <p:cNvPr id="20" name="Content Placeholder 2"/>
          <p:cNvSpPr txBox="1">
            <a:spLocks/>
          </p:cNvSpPr>
          <p:nvPr/>
        </p:nvSpPr>
        <p:spPr>
          <a:xfrm rot="459606">
            <a:off x="9841606" y="4520814"/>
            <a:ext cx="1742263" cy="421185"/>
          </a:xfrm>
          <a:prstGeom prst="rect">
            <a:avLst/>
          </a:prstGeom>
        </p:spPr>
        <p:txBody>
          <a:bodyPr vert="horz" lIns="91440" tIns="45720" rIns="91440" bIns="45720" rtlCol="0">
            <a:noAutofit/>
          </a:bodyPr>
          <a:lstStyle/>
          <a:p>
            <a:pPr fontAlgn="base"/>
            <a:r>
              <a:rPr lang="en-US" sz="1900" dirty="0">
                <a:solidFill>
                  <a:schemeClr val="accent2">
                    <a:lumMod val="50000"/>
                  </a:schemeClr>
                </a:solidFill>
              </a:rPr>
              <a:t>Exercising</a:t>
            </a:r>
            <a:r>
              <a:rPr lang="en-US" sz="1900" dirty="0"/>
              <a:t>. </a:t>
            </a:r>
          </a:p>
        </p:txBody>
      </p:sp>
      <p:sp>
        <p:nvSpPr>
          <p:cNvPr id="21" name="Content Placeholder 2"/>
          <p:cNvSpPr txBox="1">
            <a:spLocks/>
          </p:cNvSpPr>
          <p:nvPr/>
        </p:nvSpPr>
        <p:spPr>
          <a:xfrm rot="758326">
            <a:off x="939434" y="2143825"/>
            <a:ext cx="4478837" cy="474693"/>
          </a:xfrm>
          <a:prstGeom prst="rect">
            <a:avLst/>
          </a:prstGeom>
        </p:spPr>
        <p:txBody>
          <a:bodyPr vert="horz" lIns="91440" tIns="45720" rIns="91440" bIns="45720" rtlCol="0">
            <a:normAutofit/>
          </a:bodyPr>
          <a:lstStyle/>
          <a:p>
            <a:pPr fontAlgn="base"/>
            <a:r>
              <a:rPr lang="en-US" sz="1900" dirty="0">
                <a:solidFill>
                  <a:srgbClr val="00B050"/>
                </a:solidFill>
              </a:rPr>
              <a:t>Mindlessly surfing the web.</a:t>
            </a:r>
          </a:p>
        </p:txBody>
      </p:sp>
      <p:sp>
        <p:nvSpPr>
          <p:cNvPr id="22" name="Content Placeholder 2"/>
          <p:cNvSpPr txBox="1">
            <a:spLocks/>
          </p:cNvSpPr>
          <p:nvPr/>
        </p:nvSpPr>
        <p:spPr>
          <a:xfrm rot="19975691">
            <a:off x="5334554" y="1703283"/>
            <a:ext cx="3915950" cy="474693"/>
          </a:xfrm>
          <a:prstGeom prst="rect">
            <a:avLst/>
          </a:prstGeom>
        </p:spPr>
        <p:txBody>
          <a:bodyPr vert="horz" lIns="91440" tIns="45720" rIns="91440" bIns="45720" rtlCol="0">
            <a:noAutofit/>
          </a:bodyPr>
          <a:lstStyle/>
          <a:p>
            <a:pPr lvl="0" fontAlgn="base"/>
            <a:r>
              <a:rPr lang="en-US" sz="1900" dirty="0">
                <a:solidFill>
                  <a:srgbClr val="0070C0"/>
                </a:solidFill>
              </a:rPr>
              <a:t>Client Call / Candidate Call.</a:t>
            </a:r>
          </a:p>
        </p:txBody>
      </p:sp>
      <p:sp>
        <p:nvSpPr>
          <p:cNvPr id="23" name="Content Placeholder 2"/>
          <p:cNvSpPr txBox="1">
            <a:spLocks/>
          </p:cNvSpPr>
          <p:nvPr/>
        </p:nvSpPr>
        <p:spPr>
          <a:xfrm rot="868223">
            <a:off x="8742189" y="2276199"/>
            <a:ext cx="3411221" cy="489661"/>
          </a:xfrm>
          <a:prstGeom prst="rect">
            <a:avLst/>
          </a:prstGeom>
        </p:spPr>
        <p:txBody>
          <a:bodyPr vert="horz" lIns="91440" tIns="45720" rIns="91440" bIns="45720" rtlCol="0">
            <a:noAutofit/>
          </a:bodyPr>
          <a:lstStyle/>
          <a:p>
            <a:pPr fontAlgn="base"/>
            <a:r>
              <a:rPr lang="en-US" sz="1900" dirty="0">
                <a:solidFill>
                  <a:srgbClr val="7030A0"/>
                </a:solidFill>
              </a:rPr>
              <a:t>Playing mobile games.</a:t>
            </a:r>
          </a:p>
          <a:p>
            <a:pPr lvl="0" fontAlgn="base"/>
            <a:r>
              <a:rPr lang="en-US" sz="2200" dirty="0"/>
              <a:t>.</a:t>
            </a:r>
          </a:p>
        </p:txBody>
      </p:sp>
      <p:sp>
        <p:nvSpPr>
          <p:cNvPr id="24" name="Content Placeholder 2"/>
          <p:cNvSpPr txBox="1">
            <a:spLocks/>
          </p:cNvSpPr>
          <p:nvPr/>
        </p:nvSpPr>
        <p:spPr>
          <a:xfrm rot="20478828">
            <a:off x="8303091" y="3005008"/>
            <a:ext cx="1932125" cy="491253"/>
          </a:xfrm>
          <a:prstGeom prst="rect">
            <a:avLst/>
          </a:prstGeom>
        </p:spPr>
        <p:txBody>
          <a:bodyPr vert="horz" lIns="91440" tIns="45720" rIns="91440" bIns="45720" rtlCol="0">
            <a:noAutofit/>
          </a:bodyPr>
          <a:lstStyle/>
          <a:p>
            <a:pPr fontAlgn="base"/>
            <a:r>
              <a:rPr lang="en-US" sz="1900" dirty="0">
                <a:solidFill>
                  <a:schemeClr val="accent3">
                    <a:lumMod val="50000"/>
                  </a:schemeClr>
                </a:solidFill>
              </a:rPr>
              <a:t>Family time. </a:t>
            </a:r>
          </a:p>
        </p:txBody>
      </p:sp>
      <p:sp>
        <p:nvSpPr>
          <p:cNvPr id="25" name="Content Placeholder 2"/>
          <p:cNvSpPr txBox="1">
            <a:spLocks/>
          </p:cNvSpPr>
          <p:nvPr/>
        </p:nvSpPr>
        <p:spPr>
          <a:xfrm rot="19803012">
            <a:off x="3046698" y="3321690"/>
            <a:ext cx="2735403" cy="421185"/>
          </a:xfrm>
          <a:prstGeom prst="rect">
            <a:avLst/>
          </a:prstGeom>
        </p:spPr>
        <p:txBody>
          <a:bodyPr vert="horz" lIns="91440" tIns="45720" rIns="91440" bIns="45720" rtlCol="0">
            <a:noAutofit/>
          </a:bodyPr>
          <a:lstStyle/>
          <a:p>
            <a:pPr lvl="0" fontAlgn="base"/>
            <a:r>
              <a:rPr lang="en-US" sz="1900" dirty="0">
                <a:solidFill>
                  <a:srgbClr val="FF0000"/>
                </a:solidFill>
              </a:rPr>
              <a:t>Girlfriend Calling.</a:t>
            </a:r>
          </a:p>
        </p:txBody>
      </p:sp>
      <p:sp>
        <p:nvSpPr>
          <p:cNvPr id="26" name="Content Placeholder 2"/>
          <p:cNvSpPr txBox="1">
            <a:spLocks/>
          </p:cNvSpPr>
          <p:nvPr/>
        </p:nvSpPr>
        <p:spPr>
          <a:xfrm>
            <a:off x="4572000" y="6383307"/>
            <a:ext cx="4572001" cy="474693"/>
          </a:xfrm>
          <a:prstGeom prst="rect">
            <a:avLst/>
          </a:prstGeom>
        </p:spPr>
        <p:txBody>
          <a:bodyPr vert="horz" lIns="91440" tIns="45720" rIns="91440" bIns="45720" rtlCol="0">
            <a:noAutofit/>
          </a:bodyPr>
          <a:lstStyle/>
          <a:p>
            <a:pPr fontAlgn="base"/>
            <a:r>
              <a:rPr lang="en-US" sz="1900" dirty="0">
                <a:solidFill>
                  <a:srgbClr val="C00000"/>
                </a:solidFill>
              </a:rPr>
              <a:t>Creating a budget and savings plan.</a:t>
            </a:r>
          </a:p>
        </p:txBody>
      </p:sp>
      <p:sp>
        <p:nvSpPr>
          <p:cNvPr id="27" name="Content Placeholder 2"/>
          <p:cNvSpPr txBox="1">
            <a:spLocks/>
          </p:cNvSpPr>
          <p:nvPr/>
        </p:nvSpPr>
        <p:spPr>
          <a:xfrm rot="21436725">
            <a:off x="4583268" y="5623016"/>
            <a:ext cx="2827073" cy="469735"/>
          </a:xfrm>
          <a:prstGeom prst="rect">
            <a:avLst/>
          </a:prstGeom>
        </p:spPr>
        <p:txBody>
          <a:bodyPr vert="horz" lIns="91440" tIns="45720" rIns="91440" bIns="45720" rtlCol="0">
            <a:noAutofit/>
          </a:bodyPr>
          <a:lstStyle/>
          <a:p>
            <a:pPr lvl="0" fontAlgn="base"/>
            <a:r>
              <a:rPr lang="en-US" sz="1900" dirty="0">
                <a:solidFill>
                  <a:srgbClr val="7030A0"/>
                </a:solidFill>
              </a:rPr>
              <a:t>Boyfriend Calling</a:t>
            </a:r>
          </a:p>
        </p:txBody>
      </p:sp>
    </p:spTree>
    <p:extLst>
      <p:ext uri="{BB962C8B-B14F-4D97-AF65-F5344CB8AC3E}">
        <p14:creationId xmlns:p14="http://schemas.microsoft.com/office/powerpoint/2010/main" val="92285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wipe(down)">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wipe(down)">
                                      <p:cBhvr>
                                        <p:cTn id="12" dur="500"/>
                                        <p:tgtEl>
                                          <p:spTgt spid="2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3">
                                            <p:txEl>
                                              <p:pRg st="1" end="1"/>
                                            </p:txEl>
                                          </p:spTgt>
                                        </p:tgtEl>
                                        <p:attrNameLst>
                                          <p:attrName>style.visibility</p:attrName>
                                        </p:attrNameLst>
                                      </p:cBhvr>
                                      <p:to>
                                        <p:strVal val="visible"/>
                                      </p:to>
                                    </p:set>
                                    <p:animEffect transition="in" filter="wipe(down)">
                                      <p:cBhvr>
                                        <p:cTn id="15" dur="500"/>
                                        <p:tgtEl>
                                          <p:spTgt spid="2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wipe(down)">
                                      <p:cBhvr>
                                        <p:cTn id="20" dur="500"/>
                                        <p:tgtEl>
                                          <p:spTgt spid="1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wipe(down)">
                                      <p:cBhvr>
                                        <p:cTn id="25" dur="500"/>
                                        <p:tgtEl>
                                          <p:spTgt spid="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wipe(down)">
                                      <p:cBhvr>
                                        <p:cTn id="30" dur="500"/>
                                        <p:tgtEl>
                                          <p:spTgt spid="8">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Effect transition="in" filter="wipe(down)">
                                      <p:cBhvr>
                                        <p:cTn id="35" dur="500"/>
                                        <p:tgtEl>
                                          <p:spTgt spid="4">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1">
                                            <p:txEl>
                                              <p:pRg st="0" end="0"/>
                                            </p:txEl>
                                          </p:spTgt>
                                        </p:tgtEl>
                                        <p:attrNameLst>
                                          <p:attrName>style.visibility</p:attrName>
                                        </p:attrNameLst>
                                      </p:cBhvr>
                                      <p:to>
                                        <p:strVal val="visible"/>
                                      </p:to>
                                    </p:set>
                                    <p:animEffect transition="in" filter="wipe(down)">
                                      <p:cBhvr>
                                        <p:cTn id="40" dur="500"/>
                                        <p:tgtEl>
                                          <p:spTgt spid="21">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7">
                                            <p:txEl>
                                              <p:pRg st="0" end="0"/>
                                            </p:txEl>
                                          </p:spTgt>
                                        </p:tgtEl>
                                        <p:attrNameLst>
                                          <p:attrName>style.visibility</p:attrName>
                                        </p:attrNameLst>
                                      </p:cBhvr>
                                      <p:to>
                                        <p:strVal val="visible"/>
                                      </p:to>
                                    </p:set>
                                    <p:animEffect transition="in" filter="wipe(down)">
                                      <p:cBhvr>
                                        <p:cTn id="45" dur="500"/>
                                        <p:tgtEl>
                                          <p:spTgt spid="7">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1">
                                            <p:txEl>
                                              <p:pRg st="0" end="0"/>
                                            </p:txEl>
                                          </p:spTgt>
                                        </p:tgtEl>
                                        <p:attrNameLst>
                                          <p:attrName>style.visibility</p:attrName>
                                        </p:attrNameLst>
                                      </p:cBhvr>
                                      <p:to>
                                        <p:strVal val="visible"/>
                                      </p:to>
                                    </p:set>
                                    <p:animEffect transition="in" filter="wipe(down)">
                                      <p:cBhvr>
                                        <p:cTn id="50" dur="500"/>
                                        <p:tgtEl>
                                          <p:spTgt spid="11">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2">
                                            <p:txEl>
                                              <p:pRg st="0" end="0"/>
                                            </p:txEl>
                                          </p:spTgt>
                                        </p:tgtEl>
                                        <p:attrNameLst>
                                          <p:attrName>style.visibility</p:attrName>
                                        </p:attrNameLst>
                                      </p:cBhvr>
                                      <p:to>
                                        <p:strVal val="visible"/>
                                      </p:to>
                                    </p:set>
                                    <p:animEffect transition="in" filter="wipe(down)">
                                      <p:cBhvr>
                                        <p:cTn id="55" dur="500"/>
                                        <p:tgtEl>
                                          <p:spTgt spid="22">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2">
                                            <p:txEl>
                                              <p:pRg st="0" end="0"/>
                                            </p:txEl>
                                          </p:spTgt>
                                        </p:tgtEl>
                                        <p:attrNameLst>
                                          <p:attrName>style.visibility</p:attrName>
                                        </p:attrNameLst>
                                      </p:cBhvr>
                                      <p:to>
                                        <p:strVal val="visible"/>
                                      </p:to>
                                    </p:set>
                                    <p:animEffect transition="in" filter="wipe(down)">
                                      <p:cBhvr>
                                        <p:cTn id="60" dur="500"/>
                                        <p:tgtEl>
                                          <p:spTgt spid="12">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20">
                                            <p:txEl>
                                              <p:pRg st="0" end="0"/>
                                            </p:txEl>
                                          </p:spTgt>
                                        </p:tgtEl>
                                        <p:attrNameLst>
                                          <p:attrName>style.visibility</p:attrName>
                                        </p:attrNameLst>
                                      </p:cBhvr>
                                      <p:to>
                                        <p:strVal val="visible"/>
                                      </p:to>
                                    </p:set>
                                    <p:animEffect transition="in" filter="wipe(down)">
                                      <p:cBhvr>
                                        <p:cTn id="65" dur="500"/>
                                        <p:tgtEl>
                                          <p:spTgt spid="20">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8">
                                            <p:txEl>
                                              <p:pRg st="0" end="0"/>
                                            </p:txEl>
                                          </p:spTgt>
                                        </p:tgtEl>
                                        <p:attrNameLst>
                                          <p:attrName>style.visibility</p:attrName>
                                        </p:attrNameLst>
                                      </p:cBhvr>
                                      <p:to>
                                        <p:strVal val="visible"/>
                                      </p:to>
                                    </p:set>
                                    <p:animEffect transition="in" filter="wipe(down)">
                                      <p:cBhvr>
                                        <p:cTn id="70" dur="500"/>
                                        <p:tgtEl>
                                          <p:spTgt spid="18">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5">
                                            <p:txEl>
                                              <p:pRg st="0" end="0"/>
                                            </p:txEl>
                                          </p:spTgt>
                                        </p:tgtEl>
                                        <p:attrNameLst>
                                          <p:attrName>style.visibility</p:attrName>
                                        </p:attrNameLst>
                                      </p:cBhvr>
                                      <p:to>
                                        <p:strVal val="visible"/>
                                      </p:to>
                                    </p:set>
                                    <p:animEffect transition="in" filter="wipe(down)">
                                      <p:cBhvr>
                                        <p:cTn id="75" dur="500"/>
                                        <p:tgtEl>
                                          <p:spTgt spid="25">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6">
                                            <p:txEl>
                                              <p:pRg st="0" end="0"/>
                                            </p:txEl>
                                          </p:spTgt>
                                        </p:tgtEl>
                                        <p:attrNameLst>
                                          <p:attrName>style.visibility</p:attrName>
                                        </p:attrNameLst>
                                      </p:cBhvr>
                                      <p:to>
                                        <p:strVal val="visible"/>
                                      </p:to>
                                    </p:set>
                                    <p:animEffect transition="in" filter="wipe(down)">
                                      <p:cBhvr>
                                        <p:cTn id="80" dur="500"/>
                                        <p:tgtEl>
                                          <p:spTgt spid="16">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9">
                                            <p:txEl>
                                              <p:pRg st="0" end="0"/>
                                            </p:txEl>
                                          </p:spTgt>
                                        </p:tgtEl>
                                        <p:attrNameLst>
                                          <p:attrName>style.visibility</p:attrName>
                                        </p:attrNameLst>
                                      </p:cBhvr>
                                      <p:to>
                                        <p:strVal val="visible"/>
                                      </p:to>
                                    </p:set>
                                    <p:anim calcmode="lin" valueType="num">
                                      <p:cBhvr additive="base">
                                        <p:cTn id="8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4">
                                            <p:txEl>
                                              <p:pRg st="0" end="0"/>
                                            </p:txEl>
                                          </p:spTgt>
                                        </p:tgtEl>
                                        <p:attrNameLst>
                                          <p:attrName>style.visibility</p:attrName>
                                        </p:attrNameLst>
                                      </p:cBhvr>
                                      <p:to>
                                        <p:strVal val="visible"/>
                                      </p:to>
                                    </p:set>
                                    <p:anim calcmode="lin" valueType="num">
                                      <p:cBhvr additive="base">
                                        <p:cTn id="91"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5">
                                            <p:txEl>
                                              <p:pRg st="0" end="0"/>
                                            </p:txEl>
                                          </p:spTgt>
                                        </p:tgtEl>
                                        <p:attrNameLst>
                                          <p:attrName>style.visibility</p:attrName>
                                        </p:attrNameLst>
                                      </p:cBhvr>
                                      <p:to>
                                        <p:strVal val="visible"/>
                                      </p:to>
                                    </p:set>
                                    <p:anim calcmode="lin" valueType="num">
                                      <p:cBhvr additive="base">
                                        <p:cTn id="9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5">
                                            <p:txEl>
                                              <p:pRg st="0" end="0"/>
                                            </p:txEl>
                                          </p:spTgt>
                                        </p:tgtEl>
                                        <p:attrNameLst>
                                          <p:attrName>style.visibility</p:attrName>
                                        </p:attrNameLst>
                                      </p:cBhvr>
                                      <p:to>
                                        <p:strVal val="visible"/>
                                      </p:to>
                                    </p:set>
                                    <p:anim calcmode="lin" valueType="num">
                                      <p:cBhvr additive="base">
                                        <p:cTn id="10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15">
                                            <p:txEl>
                                              <p:pRg st="0" end="0"/>
                                            </p:txEl>
                                          </p:spTgt>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15">
                                            <p:txEl>
                                              <p:pRg st="1" end="1"/>
                                            </p:txEl>
                                          </p:spTgt>
                                        </p:tgtEl>
                                        <p:attrNameLst>
                                          <p:attrName>style.visibility</p:attrName>
                                        </p:attrNameLst>
                                      </p:cBhvr>
                                      <p:to>
                                        <p:strVal val="visible"/>
                                      </p:to>
                                    </p:set>
                                    <p:anim calcmode="lin" valueType="num">
                                      <p:cBhvr additive="base">
                                        <p:cTn id="107"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7">
                                            <p:txEl>
                                              <p:pRg st="0" end="0"/>
                                            </p:txEl>
                                          </p:spTgt>
                                        </p:tgtEl>
                                        <p:attrNameLst>
                                          <p:attrName>style.visibility</p:attrName>
                                        </p:attrNameLst>
                                      </p:cBhvr>
                                      <p:to>
                                        <p:strVal val="visible"/>
                                      </p:to>
                                    </p:set>
                                    <p:anim calcmode="lin" valueType="num">
                                      <p:cBhvr additive="base">
                                        <p:cTn id="113"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17">
                                            <p:txEl>
                                              <p:pRg st="0" end="0"/>
                                            </p:txEl>
                                          </p:spTgt>
                                        </p:tgtEl>
                                        <p:attrNameLst>
                                          <p:attrName>style.visibility</p:attrName>
                                        </p:attrNameLst>
                                      </p:cBhvr>
                                      <p:to>
                                        <p:strVal val="visible"/>
                                      </p:to>
                                    </p:set>
                                    <p:anim calcmode="lin" valueType="num">
                                      <p:cBhvr additive="base">
                                        <p:cTn id="119"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20"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grpId="0" nodeType="clickEffect">
                                  <p:stCondLst>
                                    <p:cond delay="0"/>
                                  </p:stCondLst>
                                  <p:childTnLst>
                                    <p:set>
                                      <p:cBhvr>
                                        <p:cTn id="124" dur="1" fill="hold">
                                          <p:stCondLst>
                                            <p:cond delay="0"/>
                                          </p:stCondLst>
                                        </p:cTn>
                                        <p:tgtEl>
                                          <p:spTgt spid="10">
                                            <p:txEl>
                                              <p:pRg st="0" end="0"/>
                                            </p:txEl>
                                          </p:spTgt>
                                        </p:tgtEl>
                                        <p:attrNameLst>
                                          <p:attrName>style.visibility</p:attrName>
                                        </p:attrNameLst>
                                      </p:cBhvr>
                                      <p:to>
                                        <p:strVal val="visible"/>
                                      </p:to>
                                    </p:set>
                                    <p:animEffect transition="in" filter="wipe(down)">
                                      <p:cBhvr>
                                        <p:cTn id="125" dur="500"/>
                                        <p:tgtEl>
                                          <p:spTgt spid="10">
                                            <p:txEl>
                                              <p:pRg st="0" end="0"/>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grpId="0" nodeType="clickEffect">
                                  <p:stCondLst>
                                    <p:cond delay="0"/>
                                  </p:stCondLst>
                                  <p:childTnLst>
                                    <p:set>
                                      <p:cBhvr>
                                        <p:cTn id="129" dur="1" fill="hold">
                                          <p:stCondLst>
                                            <p:cond delay="0"/>
                                          </p:stCondLst>
                                        </p:cTn>
                                        <p:tgtEl>
                                          <p:spTgt spid="13">
                                            <p:txEl>
                                              <p:pRg st="0" end="0"/>
                                            </p:txEl>
                                          </p:spTgt>
                                        </p:tgtEl>
                                        <p:attrNameLst>
                                          <p:attrName>style.visibility</p:attrName>
                                        </p:attrNameLst>
                                      </p:cBhvr>
                                      <p:to>
                                        <p:strVal val="visible"/>
                                      </p:to>
                                    </p:set>
                                    <p:animEffect transition="in" filter="wipe(down)">
                                      <p:cBhvr>
                                        <p:cTn id="130" dur="500"/>
                                        <p:tgtEl>
                                          <p:spTgt spid="13">
                                            <p:txEl>
                                              <p:pRg st="0" end="0"/>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26">
                                            <p:txEl>
                                              <p:pRg st="0" end="0"/>
                                            </p:txEl>
                                          </p:spTgt>
                                        </p:tgtEl>
                                        <p:attrNameLst>
                                          <p:attrName>style.visibility</p:attrName>
                                        </p:attrNameLst>
                                      </p:cBhvr>
                                      <p:to>
                                        <p:strVal val="visible"/>
                                      </p:to>
                                    </p:set>
                                    <p:animEffect transition="in" filter="wipe(down)">
                                      <p:cBhvr>
                                        <p:cTn id="135"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p:bldP spid="6" grpId="0" build="allAtOnce"/>
      <p:bldP spid="7" grpId="0" build="allAtOnce"/>
      <p:bldP spid="8" grpId="0" build="allAtOnce"/>
      <p:bldP spid="9" grpId="0" build="allAtOnce"/>
      <p:bldP spid="10" grpId="0" build="allAtOnce"/>
      <p:bldP spid="11" grpId="0" build="allAtOnce"/>
      <p:bldP spid="12" grpId="0" build="allAtOnce"/>
      <p:bldP spid="13" grpId="0" build="allAtOnce"/>
      <p:bldP spid="14" grpId="0" build="allAtOnce"/>
      <p:bldP spid="15" grpId="0" build="allAtOnce"/>
      <p:bldP spid="16" grpId="0" build="allAtOnce"/>
      <p:bldP spid="17" grpId="0" build="allAtOnce"/>
      <p:bldP spid="18" grpId="0" build="allAtOnce"/>
      <p:bldP spid="19" grpId="0" build="allAtOnce"/>
      <p:bldP spid="20" grpId="0" build="allAtOnce"/>
      <p:bldP spid="21" grpId="0" build="allAtOnce"/>
      <p:bldP spid="22" grpId="0" build="allAtOnce"/>
      <p:bldP spid="23" grpId="0" build="allAtOnce"/>
      <p:bldP spid="24" grpId="0" build="allAtOnce"/>
      <p:bldP spid="25" grpId="0" build="allAtOnce"/>
      <p:bldP spid="26" grpId="0" build="allAtOnce"/>
      <p:bldP spid="27"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648" y="280416"/>
            <a:ext cx="9720072" cy="1499616"/>
          </a:xfrm>
        </p:spPr>
        <p:txBody>
          <a:bodyPr>
            <a:normAutofit/>
          </a:bodyPr>
          <a:lstStyle/>
          <a:p>
            <a:r>
              <a:rPr lang="en-US" sz="4000" dirty="0"/>
              <a:t>Procrastination:</a:t>
            </a:r>
            <a:br>
              <a:rPr lang="en-US" sz="3200" dirty="0">
                <a:latin typeface="Arial Unicode MS" panose="020B0604020202020204" pitchFamily="34" charset="-128"/>
              </a:rPr>
            </a:br>
            <a:r>
              <a:rPr lang="en-US" sz="2000" b="1" dirty="0">
                <a:solidFill>
                  <a:srgbClr val="FF3300"/>
                </a:solidFill>
                <a:latin typeface="Times New Roman" panose="02020603050405020304" pitchFamily="18" charset="0"/>
              </a:rPr>
              <a:t>“Never do today what you can put</a:t>
            </a:r>
            <a:r>
              <a:rPr lang="en-US" sz="2000" b="1" dirty="0">
                <a:latin typeface="Times New Roman" panose="02020603050405020304" pitchFamily="18" charset="0"/>
              </a:rPr>
              <a:t> </a:t>
            </a:r>
            <a:r>
              <a:rPr lang="en-US" sz="2000" b="1" dirty="0">
                <a:solidFill>
                  <a:srgbClr val="FF3300"/>
                </a:solidFill>
                <a:latin typeface="Times New Roman" panose="02020603050405020304" pitchFamily="18" charset="0"/>
              </a:rPr>
              <a:t>off ‘till tomorrow!”</a:t>
            </a:r>
            <a:endParaRPr lang="en-US" sz="2000" dirty="0"/>
          </a:p>
        </p:txBody>
      </p:sp>
      <p:sp>
        <p:nvSpPr>
          <p:cNvPr id="3" name="Content Placeholder 2"/>
          <p:cNvSpPr>
            <a:spLocks noGrp="1"/>
          </p:cNvSpPr>
          <p:nvPr>
            <p:ph idx="1"/>
          </p:nvPr>
        </p:nvSpPr>
        <p:spPr>
          <a:xfrm>
            <a:off x="1176529" y="1749552"/>
            <a:ext cx="7967472" cy="4956048"/>
          </a:xfrm>
        </p:spPr>
        <p:txBody>
          <a:bodyPr>
            <a:normAutofit fontScale="85000" lnSpcReduction="20000"/>
          </a:bodyPr>
          <a:lstStyle/>
          <a:p>
            <a:pPr>
              <a:lnSpc>
                <a:spcPct val="100000"/>
              </a:lnSpc>
            </a:pPr>
            <a:r>
              <a:rPr lang="en-US" sz="2800" b="1" dirty="0"/>
              <a:t>Forms of procrastination:</a:t>
            </a:r>
          </a:p>
          <a:p>
            <a:pPr>
              <a:lnSpc>
                <a:spcPct val="100000"/>
              </a:lnSpc>
              <a:buFont typeface="Wingdings" panose="05000000000000000000" pitchFamily="2" charset="2"/>
              <a:buChar char="§"/>
            </a:pPr>
            <a:r>
              <a:rPr lang="en-US" sz="2800" dirty="0"/>
              <a:t> Ignoring the task, hoping it will go away</a:t>
            </a:r>
          </a:p>
          <a:p>
            <a:pPr>
              <a:lnSpc>
                <a:spcPct val="100000"/>
              </a:lnSpc>
              <a:buFont typeface="Wingdings" panose="05000000000000000000" pitchFamily="2" charset="2"/>
              <a:buChar char="§"/>
            </a:pPr>
            <a:r>
              <a:rPr lang="en-US" sz="2800" dirty="0"/>
              <a:t> Underestimating how long it will take</a:t>
            </a:r>
          </a:p>
          <a:p>
            <a:pPr>
              <a:lnSpc>
                <a:spcPct val="100000"/>
              </a:lnSpc>
              <a:buFont typeface="Wingdings" panose="05000000000000000000" pitchFamily="2" charset="2"/>
              <a:buChar char="§"/>
            </a:pPr>
            <a:r>
              <a:rPr lang="en-US" sz="2800" dirty="0"/>
              <a:t> Overestimating your abilities and resources</a:t>
            </a:r>
          </a:p>
          <a:p>
            <a:pPr>
              <a:lnSpc>
                <a:spcPct val="100000"/>
              </a:lnSpc>
              <a:buFont typeface="Wingdings" panose="05000000000000000000" pitchFamily="2" charset="2"/>
              <a:buChar char="§"/>
            </a:pPr>
            <a:r>
              <a:rPr lang="en-US" sz="2800" dirty="0"/>
              <a:t> Telling yourself that poor performance is okay</a:t>
            </a:r>
          </a:p>
          <a:p>
            <a:pPr>
              <a:lnSpc>
                <a:spcPct val="100000"/>
              </a:lnSpc>
              <a:buFont typeface="Wingdings" panose="05000000000000000000" pitchFamily="2" charset="2"/>
              <a:buChar char="§"/>
            </a:pPr>
            <a:r>
              <a:rPr lang="en-US" sz="2800" dirty="0"/>
              <a:t> Doing something else that isn’t very important</a:t>
            </a:r>
          </a:p>
          <a:p>
            <a:pPr>
              <a:lnSpc>
                <a:spcPct val="100000"/>
              </a:lnSpc>
              <a:buFont typeface="Wingdings" panose="05000000000000000000" pitchFamily="2" charset="2"/>
              <a:buChar char="§"/>
            </a:pPr>
            <a:r>
              <a:rPr lang="en-US" sz="2800" dirty="0"/>
              <a:t> Believing that repeated “minor” delays won’t hurt you</a:t>
            </a:r>
          </a:p>
          <a:p>
            <a:pPr>
              <a:lnSpc>
                <a:spcPct val="100000"/>
              </a:lnSpc>
              <a:buFont typeface="Wingdings" panose="05000000000000000000" pitchFamily="2" charset="2"/>
              <a:buChar char="§"/>
            </a:pPr>
            <a:r>
              <a:rPr lang="en-US" sz="2800" dirty="0"/>
              <a:t> Talking about a hard job rather than doing it</a:t>
            </a:r>
          </a:p>
          <a:p>
            <a:pPr>
              <a:lnSpc>
                <a:spcPct val="100000"/>
              </a:lnSpc>
              <a:buFont typeface="Wingdings" panose="05000000000000000000" pitchFamily="2" charset="2"/>
              <a:buChar char="§"/>
            </a:pPr>
            <a:r>
              <a:rPr lang="en-US" sz="2800" dirty="0"/>
              <a:t> Putting all your work on only one part of the task</a:t>
            </a:r>
          </a:p>
          <a:p>
            <a:pPr>
              <a:lnSpc>
                <a:spcPct val="100000"/>
              </a:lnSpc>
              <a:buFont typeface="Wingdings" panose="05000000000000000000" pitchFamily="2" charset="2"/>
              <a:buChar char="§"/>
            </a:pPr>
            <a:r>
              <a:rPr lang="en-US" sz="2800" dirty="0"/>
              <a:t> Becoming paralyzed when having to make choices</a:t>
            </a:r>
          </a:p>
          <a:p>
            <a:endParaRPr lang="en-US" dirty="0"/>
          </a:p>
        </p:txBody>
      </p:sp>
      <p:pic>
        <p:nvPicPr>
          <p:cNvPr id="2050" name="Picture 2" descr="Image result for procrastin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5861" y="1978151"/>
            <a:ext cx="3552190" cy="3552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214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853440"/>
            <a:ext cx="9720072" cy="731520"/>
          </a:xfrm>
        </p:spPr>
        <p:txBody>
          <a:bodyPr>
            <a:normAutofit/>
          </a:bodyPr>
          <a:lstStyle/>
          <a:p>
            <a:r>
              <a:rPr lang="en-US" sz="4000" dirty="0"/>
              <a:t>The Circles</a:t>
            </a:r>
          </a:p>
        </p:txBody>
      </p:sp>
      <p:pic>
        <p:nvPicPr>
          <p:cNvPr id="4" name="Picture 3"/>
          <p:cNvPicPr>
            <a:picLocks noChangeAspect="1"/>
          </p:cNvPicPr>
          <p:nvPr/>
        </p:nvPicPr>
        <p:blipFill>
          <a:blip r:embed="rId3"/>
          <a:stretch>
            <a:fillRect/>
          </a:stretch>
        </p:blipFill>
        <p:spPr>
          <a:xfrm>
            <a:off x="3542900" y="853440"/>
            <a:ext cx="5560694" cy="5435132"/>
          </a:xfrm>
          <a:prstGeom prst="rect">
            <a:avLst/>
          </a:prstGeom>
        </p:spPr>
      </p:pic>
    </p:spTree>
    <p:extLst>
      <p:ext uri="{BB962C8B-B14F-4D97-AF65-F5344CB8AC3E}">
        <p14:creationId xmlns:p14="http://schemas.microsoft.com/office/powerpoint/2010/main" val="3977297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cdn.lolzbook.com/wp-content/uploads/2013/07/Time-management%E2%80%A6.jpg"/>
          <p:cNvPicPr>
            <a:picLocks noChangeAspect="1" noChangeArrowheads="1"/>
          </p:cNvPicPr>
          <p:nvPr/>
        </p:nvPicPr>
        <p:blipFill>
          <a:blip r:embed="rId3"/>
          <a:srcRect/>
          <a:stretch>
            <a:fillRect/>
          </a:stretch>
        </p:blipFill>
        <p:spPr bwMode="auto">
          <a:xfrm>
            <a:off x="2496503" y="394636"/>
            <a:ext cx="7198994" cy="6213107"/>
          </a:xfrm>
          <a:prstGeom prst="rect">
            <a:avLst/>
          </a:prstGeom>
          <a:noFill/>
        </p:spPr>
      </p:pic>
    </p:spTree>
    <p:extLst>
      <p:ext uri="{BB962C8B-B14F-4D97-AF65-F5344CB8AC3E}">
        <p14:creationId xmlns:p14="http://schemas.microsoft.com/office/powerpoint/2010/main" val="1460681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248" y="563880"/>
            <a:ext cx="9720072" cy="919532"/>
          </a:xfrm>
        </p:spPr>
        <p:txBody>
          <a:bodyPr>
            <a:normAutofit/>
          </a:bodyPr>
          <a:lstStyle/>
          <a:p>
            <a:r>
              <a:rPr lang="en-US" sz="4000" dirty="0"/>
              <a:t>Minimizing Distractions </a:t>
            </a:r>
          </a:p>
        </p:txBody>
      </p:sp>
      <p:pic>
        <p:nvPicPr>
          <p:cNvPr id="4" name="Picture 2" descr="http://ingoodcompany.com/wp-content/uploads/2012/10/poster-of-weapons-of-mass-distraction.jpg"/>
          <p:cNvPicPr>
            <a:picLocks noChangeAspect="1" noChangeArrowheads="1"/>
          </p:cNvPicPr>
          <p:nvPr/>
        </p:nvPicPr>
        <p:blipFill>
          <a:blip r:embed="rId2"/>
          <a:srcRect/>
          <a:stretch>
            <a:fillRect/>
          </a:stretch>
        </p:blipFill>
        <p:spPr bwMode="auto">
          <a:xfrm>
            <a:off x="1691640" y="1346252"/>
            <a:ext cx="8625155" cy="4940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53865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8888" y="813816"/>
            <a:ext cx="9720072" cy="923544"/>
          </a:xfrm>
        </p:spPr>
        <p:txBody>
          <a:bodyPr>
            <a:normAutofit/>
          </a:bodyPr>
          <a:lstStyle/>
          <a:p>
            <a:r>
              <a:rPr lang="en-US" sz="4000" dirty="0"/>
              <a:t>Avoiding Distractions - Phone</a:t>
            </a:r>
          </a:p>
        </p:txBody>
      </p:sp>
      <p:sp>
        <p:nvSpPr>
          <p:cNvPr id="3" name="Content Placeholder 2"/>
          <p:cNvSpPr>
            <a:spLocks noGrp="1"/>
          </p:cNvSpPr>
          <p:nvPr>
            <p:ph idx="1"/>
          </p:nvPr>
        </p:nvSpPr>
        <p:spPr>
          <a:xfrm>
            <a:off x="1024128" y="2084832"/>
            <a:ext cx="6291072" cy="4023360"/>
          </a:xfrm>
        </p:spPr>
        <p:txBody>
          <a:bodyPr>
            <a:normAutofit/>
          </a:bodyPr>
          <a:lstStyle/>
          <a:p>
            <a:r>
              <a:rPr lang="en-US" sz="2400" dirty="0"/>
              <a:t>Silent Phone</a:t>
            </a:r>
          </a:p>
          <a:p>
            <a:r>
              <a:rPr lang="en-US" sz="2400" dirty="0"/>
              <a:t>Time to revert missed calls.</a:t>
            </a:r>
          </a:p>
          <a:p>
            <a:r>
              <a:rPr lang="en-US" sz="2400" dirty="0"/>
              <a:t>Personal/Office Mobile.</a:t>
            </a:r>
          </a:p>
          <a:p>
            <a:r>
              <a:rPr lang="en-US" sz="2400" dirty="0"/>
              <a:t>Keep call as brief as possible.</a:t>
            </a:r>
          </a:p>
          <a:p>
            <a:r>
              <a:rPr lang="en-US" sz="2400" dirty="0"/>
              <a:t>Take calls standing up.</a:t>
            </a:r>
          </a:p>
          <a:p>
            <a:r>
              <a:rPr lang="en-US" sz="2400" dirty="0"/>
              <a:t>Speed Dial – keep numbers handy.</a:t>
            </a:r>
          </a:p>
        </p:txBody>
      </p:sp>
      <p:pic>
        <p:nvPicPr>
          <p:cNvPr id="4" name="Picture 2" descr="http://www.cornerstone-ct.com/wp-content/uploads/2011/09/texting.jpg"/>
          <p:cNvPicPr>
            <a:picLocks noChangeAspect="1" noChangeArrowheads="1"/>
          </p:cNvPicPr>
          <p:nvPr/>
        </p:nvPicPr>
        <p:blipFill>
          <a:blip r:embed="rId3"/>
          <a:srcRect/>
          <a:stretch>
            <a:fillRect/>
          </a:stretch>
        </p:blipFill>
        <p:spPr bwMode="auto">
          <a:xfrm>
            <a:off x="8479692" y="2941320"/>
            <a:ext cx="3712308" cy="2895600"/>
          </a:xfrm>
          <a:prstGeom prst="rect">
            <a:avLst/>
          </a:prstGeom>
          <a:ln>
            <a:noFill/>
          </a:ln>
          <a:effectLst>
            <a:softEdge rad="112500"/>
          </a:effectLst>
        </p:spPr>
      </p:pic>
    </p:spTree>
    <p:extLst>
      <p:ext uri="{BB962C8B-B14F-4D97-AF65-F5344CB8AC3E}">
        <p14:creationId xmlns:p14="http://schemas.microsoft.com/office/powerpoint/2010/main" val="2012329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8408" y="646176"/>
            <a:ext cx="9720072" cy="786384"/>
          </a:xfrm>
        </p:spPr>
        <p:txBody>
          <a:bodyPr>
            <a:normAutofit/>
          </a:bodyPr>
          <a:lstStyle/>
          <a:p>
            <a:r>
              <a:rPr lang="en-US" sz="4000" dirty="0"/>
              <a:t>Avoiding Distractions - Email</a:t>
            </a:r>
          </a:p>
        </p:txBody>
      </p:sp>
      <p:sp>
        <p:nvSpPr>
          <p:cNvPr id="4" name="Content Placeholder 2"/>
          <p:cNvSpPr>
            <a:spLocks noGrp="1"/>
          </p:cNvSpPr>
          <p:nvPr>
            <p:ph sz="half" idx="1"/>
          </p:nvPr>
        </p:nvSpPr>
        <p:spPr>
          <a:xfrm>
            <a:off x="1417320" y="1752601"/>
            <a:ext cx="4495800" cy="3669145"/>
          </a:xfrm>
        </p:spPr>
        <p:txBody>
          <a:bodyPr>
            <a:normAutofit/>
          </a:bodyPr>
          <a:lstStyle/>
          <a:p>
            <a:r>
              <a:rPr lang="en-US" sz="2400" dirty="0"/>
              <a:t>Only open your office email .</a:t>
            </a:r>
          </a:p>
          <a:p>
            <a:r>
              <a:rPr lang="en-US" sz="2400" dirty="0"/>
              <a:t>Schedule a time for emails – start of day.</a:t>
            </a:r>
          </a:p>
          <a:p>
            <a:r>
              <a:rPr lang="en-US" sz="2400" dirty="0"/>
              <a:t>Delete Spam.</a:t>
            </a:r>
          </a:p>
          <a:p>
            <a:r>
              <a:rPr lang="en-US" sz="2400" dirty="0"/>
              <a:t>Ignore Irrelevant emails. </a:t>
            </a:r>
          </a:p>
          <a:p>
            <a:r>
              <a:rPr lang="en-US" sz="2400" dirty="0"/>
              <a:t>Forward emails – for better response.</a:t>
            </a:r>
          </a:p>
          <a:p>
            <a:endParaRPr lang="en-US" dirty="0"/>
          </a:p>
        </p:txBody>
      </p:sp>
      <p:sp>
        <p:nvSpPr>
          <p:cNvPr id="5" name="Content Placeholder 3"/>
          <p:cNvSpPr txBox="1">
            <a:spLocks/>
          </p:cNvSpPr>
          <p:nvPr/>
        </p:nvSpPr>
        <p:spPr>
          <a:xfrm>
            <a:off x="6065520" y="1752601"/>
            <a:ext cx="4495800" cy="3200399"/>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en-US" sz="2400" dirty="0"/>
              <a:t>One Email at a time.</a:t>
            </a:r>
          </a:p>
          <a:p>
            <a:r>
              <a:rPr lang="en-US" sz="2400" dirty="0"/>
              <a:t>Be wary of emails marked urgent.. they may well not be.</a:t>
            </a:r>
          </a:p>
        </p:txBody>
      </p:sp>
      <p:pic>
        <p:nvPicPr>
          <p:cNvPr id="6" name="Picture 2" descr="Image result for avoiding distractions phone"/>
          <p:cNvPicPr>
            <a:picLocks noChangeAspect="1" noChangeArrowheads="1"/>
          </p:cNvPicPr>
          <p:nvPr/>
        </p:nvPicPr>
        <p:blipFill>
          <a:blip r:embed="rId3"/>
          <a:srcRect/>
          <a:stretch>
            <a:fillRect/>
          </a:stretch>
        </p:blipFill>
        <p:spPr bwMode="auto">
          <a:xfrm>
            <a:off x="6199632" y="3607267"/>
            <a:ext cx="3790444" cy="2691466"/>
          </a:xfrm>
          <a:prstGeom prst="rect">
            <a:avLst/>
          </a:prstGeom>
          <a:ln>
            <a:noFill/>
          </a:ln>
          <a:effectLst>
            <a:softEdge rad="112500"/>
          </a:effectLst>
        </p:spPr>
      </p:pic>
    </p:spTree>
    <p:extLst>
      <p:ext uri="{BB962C8B-B14F-4D97-AF65-F5344CB8AC3E}">
        <p14:creationId xmlns:p14="http://schemas.microsoft.com/office/powerpoint/2010/main" val="20329482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908304"/>
          </a:xfrm>
        </p:spPr>
        <p:txBody>
          <a:bodyPr>
            <a:normAutofit/>
          </a:bodyPr>
          <a:lstStyle/>
          <a:p>
            <a:r>
              <a:rPr lang="en-US" sz="4000" dirty="0"/>
              <a:t>Avoiding Distractions - Computer</a:t>
            </a:r>
          </a:p>
        </p:txBody>
      </p:sp>
      <p:sp>
        <p:nvSpPr>
          <p:cNvPr id="3" name="Content Placeholder 2"/>
          <p:cNvSpPr>
            <a:spLocks noGrp="1"/>
          </p:cNvSpPr>
          <p:nvPr>
            <p:ph idx="1"/>
          </p:nvPr>
        </p:nvSpPr>
        <p:spPr>
          <a:xfrm>
            <a:off x="1024129" y="2042160"/>
            <a:ext cx="6885432" cy="4023360"/>
          </a:xfrm>
        </p:spPr>
        <p:txBody>
          <a:bodyPr/>
          <a:lstStyle/>
          <a:p>
            <a:r>
              <a:rPr lang="en-US" sz="2400" dirty="0"/>
              <a:t>Disable Instant Messengers (unless its something important)</a:t>
            </a:r>
          </a:p>
          <a:p>
            <a:r>
              <a:rPr lang="en-US" sz="2400" dirty="0"/>
              <a:t>Close irrelevant documents</a:t>
            </a:r>
          </a:p>
          <a:p>
            <a:r>
              <a:rPr lang="en-US" sz="2400" dirty="0"/>
              <a:t>Close Webpages after reading</a:t>
            </a:r>
          </a:p>
          <a:p>
            <a:r>
              <a:rPr lang="en-US" sz="2400" dirty="0"/>
              <a:t>Always backup your work</a:t>
            </a:r>
          </a:p>
          <a:p>
            <a:r>
              <a:rPr lang="en-US" sz="2400" dirty="0"/>
              <a:t>Uninstall games</a:t>
            </a:r>
          </a:p>
          <a:p>
            <a:endParaRPr lang="en-US" dirty="0"/>
          </a:p>
        </p:txBody>
      </p:sp>
      <p:pic>
        <p:nvPicPr>
          <p:cNvPr id="4" name="Picture 2" descr="http://techreplies.com/wp-content/uploads/2014/03/online-games.jpg"/>
          <p:cNvPicPr>
            <a:picLocks noChangeAspect="1" noChangeArrowheads="1"/>
          </p:cNvPicPr>
          <p:nvPr/>
        </p:nvPicPr>
        <p:blipFill>
          <a:blip r:embed="rId3"/>
          <a:srcRect/>
          <a:stretch>
            <a:fillRect/>
          </a:stretch>
        </p:blipFill>
        <p:spPr bwMode="auto">
          <a:xfrm>
            <a:off x="7374255" y="2084832"/>
            <a:ext cx="4619625" cy="3219451"/>
          </a:xfrm>
          <a:prstGeom prst="rect">
            <a:avLst/>
          </a:prstGeom>
          <a:ln>
            <a:noFill/>
          </a:ln>
          <a:effectLst>
            <a:softEdge rad="112500"/>
          </a:effectLst>
        </p:spPr>
      </p:pic>
    </p:spTree>
    <p:extLst>
      <p:ext uri="{BB962C8B-B14F-4D97-AF65-F5344CB8AC3E}">
        <p14:creationId xmlns:p14="http://schemas.microsoft.com/office/powerpoint/2010/main" val="1959347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008" y="722376"/>
            <a:ext cx="9720072" cy="832104"/>
          </a:xfrm>
        </p:spPr>
        <p:txBody>
          <a:bodyPr>
            <a:normAutofit/>
          </a:bodyPr>
          <a:lstStyle/>
          <a:p>
            <a:r>
              <a:rPr lang="en-US" sz="4000" dirty="0"/>
              <a:t>Avoiding Distractions - Meeting</a:t>
            </a:r>
          </a:p>
        </p:txBody>
      </p:sp>
      <p:sp>
        <p:nvSpPr>
          <p:cNvPr id="3" name="Content Placeholder 2"/>
          <p:cNvSpPr>
            <a:spLocks noGrp="1"/>
          </p:cNvSpPr>
          <p:nvPr>
            <p:ph idx="1"/>
          </p:nvPr>
        </p:nvSpPr>
        <p:spPr>
          <a:xfrm>
            <a:off x="896593" y="1666779"/>
            <a:ext cx="9720073" cy="1371600"/>
          </a:xfrm>
        </p:spPr>
        <p:txBody>
          <a:bodyPr>
            <a:noAutofit/>
          </a:bodyPr>
          <a:lstStyle/>
          <a:p>
            <a:r>
              <a:rPr lang="en-US" sz="2400" dirty="0"/>
              <a:t>Attend meetings that are relevant to you.</a:t>
            </a:r>
          </a:p>
          <a:p>
            <a:r>
              <a:rPr lang="en-US" sz="2400" dirty="0"/>
              <a:t>Arrive on time – nether early nor late.</a:t>
            </a:r>
          </a:p>
          <a:p>
            <a:pPr lvl="0"/>
            <a:r>
              <a:rPr lang="en-US" sz="2400" dirty="0"/>
              <a:t>Leave the meeting early if partially relevant.</a:t>
            </a:r>
          </a:p>
        </p:txBody>
      </p:sp>
      <p:pic>
        <p:nvPicPr>
          <p:cNvPr id="4" name="Picture 2" descr="https://s3.amazonaws.com/lowres.cartoonstock.com/business-commerce-meeting-distraction-board-boardrooms-board_meeting-forn2967_low.jpg"/>
          <p:cNvPicPr>
            <a:picLocks noChangeAspect="1" noChangeArrowheads="1"/>
          </p:cNvPicPr>
          <p:nvPr/>
        </p:nvPicPr>
        <p:blipFill>
          <a:blip r:embed="rId3"/>
          <a:srcRect/>
          <a:stretch>
            <a:fillRect/>
          </a:stretch>
        </p:blipFill>
        <p:spPr bwMode="auto">
          <a:xfrm>
            <a:off x="1798320" y="3150678"/>
            <a:ext cx="8444484" cy="3417762"/>
          </a:xfrm>
          <a:prstGeom prst="rect">
            <a:avLst/>
          </a:prstGeom>
          <a:ln>
            <a:noFill/>
          </a:ln>
          <a:effectLst>
            <a:softEdge rad="112500"/>
          </a:effectLst>
        </p:spPr>
      </p:pic>
    </p:spTree>
    <p:extLst>
      <p:ext uri="{BB962C8B-B14F-4D97-AF65-F5344CB8AC3E}">
        <p14:creationId xmlns:p14="http://schemas.microsoft.com/office/powerpoint/2010/main" val="2439230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954024"/>
          </a:xfrm>
        </p:spPr>
        <p:txBody>
          <a:bodyPr>
            <a:normAutofit/>
          </a:bodyPr>
          <a:lstStyle/>
          <a:p>
            <a:r>
              <a:rPr lang="en-US" sz="4400" dirty="0"/>
              <a:t>Avoiding Distractions - Stress</a:t>
            </a:r>
          </a:p>
        </p:txBody>
      </p:sp>
      <p:sp>
        <p:nvSpPr>
          <p:cNvPr id="3" name="Content Placeholder 2"/>
          <p:cNvSpPr>
            <a:spLocks noGrp="1"/>
          </p:cNvSpPr>
          <p:nvPr>
            <p:ph idx="1"/>
          </p:nvPr>
        </p:nvSpPr>
        <p:spPr>
          <a:xfrm>
            <a:off x="1024127" y="1874520"/>
            <a:ext cx="9720073" cy="2438400"/>
          </a:xfrm>
        </p:spPr>
        <p:txBody>
          <a:bodyPr>
            <a:normAutofit/>
          </a:bodyPr>
          <a:lstStyle/>
          <a:p>
            <a:r>
              <a:rPr lang="en-US" sz="2400" dirty="0"/>
              <a:t>Busy </a:t>
            </a:r>
            <a:r>
              <a:rPr lang="en-US" sz="2400" dirty="0">
                <a:sym typeface="Wingdings" pitchFamily="2" charset="2"/>
              </a:rPr>
              <a:t> </a:t>
            </a:r>
            <a:r>
              <a:rPr lang="en-US" sz="2400" dirty="0"/>
              <a:t>a shorter temper </a:t>
            </a:r>
            <a:r>
              <a:rPr lang="en-US" sz="2400" dirty="0">
                <a:sym typeface="Wingdings" pitchFamily="2" charset="2"/>
              </a:rPr>
              <a:t> </a:t>
            </a:r>
            <a:r>
              <a:rPr lang="en-US" sz="2400" dirty="0"/>
              <a:t>likely to get irritated </a:t>
            </a:r>
            <a:r>
              <a:rPr lang="en-US" sz="2400" dirty="0">
                <a:sym typeface="Wingdings" pitchFamily="2" charset="2"/>
              </a:rPr>
              <a:t> </a:t>
            </a:r>
            <a:r>
              <a:rPr lang="en-US" sz="2400" dirty="0"/>
              <a:t>Stress and anger will both potentially waste more time </a:t>
            </a:r>
            <a:r>
              <a:rPr lang="en-US" sz="2400" dirty="0">
                <a:sym typeface="Wingdings" pitchFamily="2" charset="2"/>
              </a:rPr>
              <a:t> Risk of damaging your health and damaging relationships</a:t>
            </a:r>
          </a:p>
          <a:p>
            <a:pPr>
              <a:buNone/>
            </a:pPr>
            <a:r>
              <a:rPr lang="en-US" sz="2400" dirty="0">
                <a:sym typeface="Wingdings" pitchFamily="2" charset="2"/>
              </a:rPr>
              <a:t>                               </a:t>
            </a:r>
            <a:endParaRPr lang="en-US" sz="2400" b="1" dirty="0">
              <a:sym typeface="Wingdings" pitchFamily="2" charset="2"/>
            </a:endParaRPr>
          </a:p>
          <a:p>
            <a:r>
              <a:rPr lang="en-US" sz="2400" dirty="0">
                <a:sym typeface="Wingdings" pitchFamily="2" charset="2"/>
              </a:rPr>
              <a:t>Stay Calm  Let others know when you are busy   Ask them to get back to you later.</a:t>
            </a:r>
            <a:endParaRPr lang="en-US" sz="2400" dirty="0"/>
          </a:p>
        </p:txBody>
      </p:sp>
      <p:pic>
        <p:nvPicPr>
          <p:cNvPr id="4" name="Picture 6" descr="http://izquotes.com/quotes-pictures/quote-stressed-spelled-backwards-is-desserts-coincidence-i-think-not-anonymous-291072.jpg"/>
          <p:cNvPicPr>
            <a:picLocks noChangeAspect="1" noChangeArrowheads="1"/>
          </p:cNvPicPr>
          <p:nvPr/>
        </p:nvPicPr>
        <p:blipFill>
          <a:blip r:embed="rId3"/>
          <a:srcRect l="1882" t="30000" r="2453" b="48000"/>
          <a:stretch>
            <a:fillRect/>
          </a:stretch>
        </p:blipFill>
        <p:spPr bwMode="auto">
          <a:xfrm>
            <a:off x="91440" y="4648200"/>
            <a:ext cx="12039600" cy="2209800"/>
          </a:xfrm>
          <a:prstGeom prst="rect">
            <a:avLst/>
          </a:prstGeom>
          <a:noFill/>
        </p:spPr>
      </p:pic>
    </p:spTree>
    <p:extLst>
      <p:ext uri="{BB962C8B-B14F-4D97-AF65-F5344CB8AC3E}">
        <p14:creationId xmlns:p14="http://schemas.microsoft.com/office/powerpoint/2010/main" val="1226368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960120"/>
            <a:ext cx="9720072" cy="762000"/>
          </a:xfrm>
        </p:spPr>
        <p:txBody>
          <a:bodyPr>
            <a:normAutofit/>
          </a:bodyPr>
          <a:lstStyle/>
          <a:p>
            <a:r>
              <a:rPr lang="en-US" sz="4000" dirty="0"/>
              <a:t>ACTIVITY – Paper boat</a:t>
            </a:r>
          </a:p>
        </p:txBody>
      </p:sp>
      <p:pic>
        <p:nvPicPr>
          <p:cNvPr id="2056" name="Picture 8" descr="http://1.bp.blogspot.com/-KpioQyP48E0/TlPbQU267TI/AAAAAAAAASM/h-xIWdWhzMU/s1600/boat+patter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268792" y="1768515"/>
            <a:ext cx="7210488" cy="508948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058" name="Picture 10"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8161" y="2979757"/>
            <a:ext cx="257175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864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amberlittle.files.wordpress.com/2011/04/late-dinos.jpg"/>
          <p:cNvPicPr>
            <a:picLocks noChangeAspect="1" noChangeArrowheads="1"/>
          </p:cNvPicPr>
          <p:nvPr/>
        </p:nvPicPr>
        <p:blipFill>
          <a:blip r:embed="rId3"/>
          <a:srcRect/>
          <a:stretch>
            <a:fillRect/>
          </a:stretch>
        </p:blipFill>
        <p:spPr bwMode="auto">
          <a:xfrm>
            <a:off x="2438399" y="46082"/>
            <a:ext cx="7557135" cy="6811918"/>
          </a:xfrm>
          <a:prstGeom prst="rect">
            <a:avLst/>
          </a:prstGeom>
          <a:noFill/>
        </p:spPr>
      </p:pic>
    </p:spTree>
    <p:extLst>
      <p:ext uri="{BB962C8B-B14F-4D97-AF65-F5344CB8AC3E}">
        <p14:creationId xmlns:p14="http://schemas.microsoft.com/office/powerpoint/2010/main" val="2230842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i2.wp.com/everydaygyaan.com/wp-content/uploads/2015/01/time-management.jpg"/>
          <p:cNvPicPr>
            <a:picLocks noChangeAspect="1" noChangeArrowheads="1"/>
          </p:cNvPicPr>
          <p:nvPr/>
        </p:nvPicPr>
        <p:blipFill>
          <a:blip r:embed="rId3"/>
          <a:srcRect/>
          <a:stretch>
            <a:fillRect/>
          </a:stretch>
        </p:blipFill>
        <p:spPr bwMode="auto">
          <a:xfrm>
            <a:off x="2133599" y="0"/>
            <a:ext cx="8053387" cy="6858000"/>
          </a:xfrm>
          <a:prstGeom prst="rect">
            <a:avLst/>
          </a:prstGeom>
          <a:noFill/>
        </p:spPr>
      </p:pic>
    </p:spTree>
    <p:extLst>
      <p:ext uri="{BB962C8B-B14F-4D97-AF65-F5344CB8AC3E}">
        <p14:creationId xmlns:p14="http://schemas.microsoft.com/office/powerpoint/2010/main" val="1454931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746760"/>
            <a:ext cx="9720072" cy="1048512"/>
          </a:xfrm>
        </p:spPr>
        <p:txBody>
          <a:bodyPr>
            <a:normAutofit/>
          </a:bodyPr>
          <a:lstStyle/>
          <a:p>
            <a:r>
              <a:rPr lang="en-US" sz="4000" dirty="0"/>
              <a:t>What is Time Management</a:t>
            </a:r>
          </a:p>
        </p:txBody>
      </p:sp>
      <p:sp>
        <p:nvSpPr>
          <p:cNvPr id="3" name="Content Placeholder 2"/>
          <p:cNvSpPr>
            <a:spLocks noGrp="1"/>
          </p:cNvSpPr>
          <p:nvPr>
            <p:ph idx="1"/>
          </p:nvPr>
        </p:nvSpPr>
        <p:spPr>
          <a:xfrm>
            <a:off x="838200" y="1825625"/>
            <a:ext cx="10515600" cy="2989263"/>
          </a:xfrm>
        </p:spPr>
        <p:txBody>
          <a:bodyPr>
            <a:normAutofit/>
          </a:bodyPr>
          <a:lstStyle/>
          <a:p>
            <a:pPr marL="0" indent="0">
              <a:buNone/>
            </a:pPr>
            <a:r>
              <a:rPr lang="en-US" sz="2400" dirty="0"/>
              <a:t>“Time management is about effective scheduling of your time, goal setting, prioritizing and choosing what to do and what not to do, delegating tasks, analyzing and reviewing your spent time, organizing your workspace, keeping your concentration and focus at your work, motivating yourself to work towards a goal.”</a:t>
            </a:r>
          </a:p>
          <a:p>
            <a:endParaRPr lang="en-US" sz="2400" dirty="0"/>
          </a:p>
        </p:txBody>
      </p:sp>
      <p:pic>
        <p:nvPicPr>
          <p:cNvPr id="4" name="Picture 2" descr="http://t1.gstatic.com/images?q=tbn:ANd9GcS3LYup6wqFHwuniCRhbPp8SkxnshXjR9jSgaC3ufzzxjB53ocH"/>
          <p:cNvPicPr>
            <a:picLocks noChangeAspect="1" noChangeArrowheads="1"/>
          </p:cNvPicPr>
          <p:nvPr/>
        </p:nvPicPr>
        <p:blipFill>
          <a:blip r:embed="rId2"/>
          <a:srcRect/>
          <a:stretch>
            <a:fillRect/>
          </a:stretch>
        </p:blipFill>
        <p:spPr bwMode="auto">
          <a:xfrm>
            <a:off x="4910137" y="4084320"/>
            <a:ext cx="2526657" cy="2537937"/>
          </a:xfrm>
          <a:prstGeom prst="ellipse">
            <a:avLst/>
          </a:prstGeom>
          <a:ln>
            <a:noFill/>
          </a:ln>
          <a:effectLst>
            <a:softEdge rad="112500"/>
          </a:effectLst>
        </p:spPr>
      </p:pic>
    </p:spTree>
    <p:extLst>
      <p:ext uri="{BB962C8B-B14F-4D97-AF65-F5344CB8AC3E}">
        <p14:creationId xmlns:p14="http://schemas.microsoft.com/office/powerpoint/2010/main" val="2146330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Benefits of Time Management</a:t>
            </a:r>
          </a:p>
        </p:txBody>
      </p:sp>
      <p:sp>
        <p:nvSpPr>
          <p:cNvPr id="4" name="Content Placeholder 3"/>
          <p:cNvSpPr>
            <a:spLocks noGrp="1"/>
          </p:cNvSpPr>
          <p:nvPr>
            <p:ph idx="1"/>
          </p:nvPr>
        </p:nvSpPr>
        <p:spPr>
          <a:xfrm>
            <a:off x="1900242" y="2167139"/>
            <a:ext cx="4038600" cy="2862072"/>
          </a:xfrm>
        </p:spPr>
        <p:txBody>
          <a:bodyPr>
            <a:normAutofit/>
          </a:bodyPr>
          <a:lstStyle/>
          <a:p>
            <a:r>
              <a:rPr lang="en-US" sz="2400" dirty="0"/>
              <a:t>Less Stress </a:t>
            </a:r>
          </a:p>
          <a:p>
            <a:r>
              <a:rPr lang="en-US" sz="2400" dirty="0"/>
              <a:t>Get More Done</a:t>
            </a:r>
          </a:p>
          <a:p>
            <a:r>
              <a:rPr lang="en-US" sz="2400" dirty="0"/>
              <a:t>Less Rework </a:t>
            </a:r>
          </a:p>
          <a:p>
            <a:r>
              <a:rPr lang="en-US" sz="2400" dirty="0"/>
              <a:t>Less Life Friction and Problems </a:t>
            </a:r>
          </a:p>
          <a:p>
            <a:r>
              <a:rPr lang="en-US" sz="2400" dirty="0"/>
              <a:t>More Free Time </a:t>
            </a:r>
          </a:p>
        </p:txBody>
      </p:sp>
      <p:sp>
        <p:nvSpPr>
          <p:cNvPr id="5" name="Content Placeholder 4"/>
          <p:cNvSpPr txBox="1">
            <a:spLocks/>
          </p:cNvSpPr>
          <p:nvPr/>
        </p:nvSpPr>
        <p:spPr>
          <a:xfrm>
            <a:off x="6091242" y="2138555"/>
            <a:ext cx="4038600" cy="324307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Less Wasted Time </a:t>
            </a:r>
          </a:p>
          <a:p>
            <a:pPr marL="0" indent="0">
              <a:buNone/>
            </a:pPr>
            <a:r>
              <a:rPr lang="en-US" sz="2400" dirty="0"/>
              <a:t>More Opportunities </a:t>
            </a:r>
          </a:p>
          <a:p>
            <a:pPr marL="0" indent="0">
              <a:buNone/>
            </a:pPr>
            <a:r>
              <a:rPr lang="en-US" sz="2400" dirty="0"/>
              <a:t>Improves Your Reputation </a:t>
            </a:r>
          </a:p>
          <a:p>
            <a:pPr marL="0" indent="0">
              <a:buNone/>
            </a:pPr>
            <a:r>
              <a:rPr lang="en-US" sz="2400" dirty="0"/>
              <a:t>Less Effort </a:t>
            </a:r>
          </a:p>
          <a:p>
            <a:pPr marL="0" indent="0">
              <a:buNone/>
            </a:pPr>
            <a:r>
              <a:rPr lang="en-US" sz="2400" dirty="0"/>
              <a:t>More Time Where it Matters </a:t>
            </a:r>
          </a:p>
        </p:txBody>
      </p:sp>
      <p:pic>
        <p:nvPicPr>
          <p:cNvPr id="6" name="Picture 2" descr="https://irp-cdn.multiscreensite.com/7ff0a662/dms3rep/multi/mobile/DigitalKitBagclock-two-thumbs-up-colour_ed-439x414.png"/>
          <p:cNvPicPr>
            <a:picLocks noChangeAspect="1" noChangeArrowheads="1"/>
          </p:cNvPicPr>
          <p:nvPr/>
        </p:nvPicPr>
        <p:blipFill>
          <a:blip r:embed="rId3"/>
          <a:srcRect/>
          <a:stretch>
            <a:fillRect/>
          </a:stretch>
        </p:blipFill>
        <p:spPr bwMode="auto">
          <a:xfrm>
            <a:off x="4412100" y="4343401"/>
            <a:ext cx="2807850" cy="2647950"/>
          </a:xfrm>
          <a:prstGeom prst="rect">
            <a:avLst/>
          </a:prstGeom>
          <a:noFill/>
        </p:spPr>
      </p:pic>
    </p:spTree>
    <p:extLst>
      <p:ext uri="{BB962C8B-B14F-4D97-AF65-F5344CB8AC3E}">
        <p14:creationId xmlns:p14="http://schemas.microsoft.com/office/powerpoint/2010/main" val="4084199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928" y="852314"/>
            <a:ext cx="9720072" cy="652635"/>
          </a:xfrm>
        </p:spPr>
        <p:txBody>
          <a:bodyPr>
            <a:normAutofit/>
          </a:bodyPr>
          <a:lstStyle/>
          <a:p>
            <a:r>
              <a:rPr lang="en-US" sz="4000" dirty="0"/>
              <a:t>Obstacles</a:t>
            </a:r>
          </a:p>
        </p:txBody>
      </p:sp>
      <p:sp>
        <p:nvSpPr>
          <p:cNvPr id="5" name="Text Box 7"/>
          <p:cNvSpPr txBox="1">
            <a:spLocks noChangeArrowheads="1"/>
          </p:cNvSpPr>
          <p:nvPr/>
        </p:nvSpPr>
        <p:spPr bwMode="auto">
          <a:xfrm>
            <a:off x="7591425" y="2209800"/>
            <a:ext cx="2752725" cy="461665"/>
          </a:xfrm>
          <a:prstGeom prst="rect">
            <a:avLst/>
          </a:prstGeom>
          <a:noFill/>
          <a:ln w="9525">
            <a:noFill/>
            <a:miter lim="800000"/>
            <a:headEnd/>
            <a:tailEnd/>
          </a:ln>
          <a:effectLst/>
        </p:spPr>
        <p:txBody>
          <a:bodyPr wrap="square">
            <a:spAutoFit/>
          </a:bodyPr>
          <a:lstStyle/>
          <a:p>
            <a:pPr>
              <a:spcBef>
                <a:spcPct val="50000"/>
              </a:spcBef>
            </a:pPr>
            <a:r>
              <a:rPr lang="en-US" sz="2400" dirty="0"/>
              <a:t>Unclear</a:t>
            </a:r>
            <a:r>
              <a:rPr lang="en-US" sz="2400" dirty="0">
                <a:solidFill>
                  <a:srgbClr val="003399"/>
                </a:solidFill>
              </a:rPr>
              <a:t> </a:t>
            </a:r>
            <a:r>
              <a:rPr lang="en-US" sz="2400" dirty="0"/>
              <a:t>objectives</a:t>
            </a:r>
          </a:p>
        </p:txBody>
      </p:sp>
      <p:pic>
        <p:nvPicPr>
          <p:cNvPr id="6" name="Picture 4" descr="C:\WINNT\Profiles\tpietras\Application Data\Microsoft\Media Catalog\Downloaded Clips\cl45\j0174435.wmf"/>
          <p:cNvPicPr>
            <a:picLocks noChangeAspect="1" noChangeArrowheads="1"/>
          </p:cNvPicPr>
          <p:nvPr/>
        </p:nvPicPr>
        <p:blipFill>
          <a:blip r:embed="rId2"/>
          <a:srcRect/>
          <a:stretch>
            <a:fillRect/>
          </a:stretch>
        </p:blipFill>
        <p:spPr bwMode="auto">
          <a:xfrm>
            <a:off x="10344150" y="1699516"/>
            <a:ext cx="1447800" cy="1943898"/>
          </a:xfrm>
          <a:prstGeom prst="rect">
            <a:avLst/>
          </a:prstGeom>
          <a:noFill/>
        </p:spPr>
      </p:pic>
      <p:sp>
        <p:nvSpPr>
          <p:cNvPr id="7" name="Text Box 8"/>
          <p:cNvSpPr txBox="1">
            <a:spLocks noChangeArrowheads="1"/>
          </p:cNvSpPr>
          <p:nvPr/>
        </p:nvSpPr>
        <p:spPr bwMode="auto">
          <a:xfrm>
            <a:off x="245364" y="3357265"/>
            <a:ext cx="2204339" cy="461665"/>
          </a:xfrm>
          <a:prstGeom prst="rect">
            <a:avLst/>
          </a:prstGeom>
          <a:noFill/>
          <a:ln w="9525">
            <a:noFill/>
            <a:miter lim="800000"/>
            <a:headEnd/>
            <a:tailEnd/>
          </a:ln>
          <a:effectLst/>
        </p:spPr>
        <p:txBody>
          <a:bodyPr wrap="square">
            <a:spAutoFit/>
          </a:bodyPr>
          <a:lstStyle/>
          <a:p>
            <a:pPr>
              <a:spcBef>
                <a:spcPct val="50000"/>
              </a:spcBef>
            </a:pPr>
            <a:r>
              <a:rPr lang="en-US" sz="2400" dirty="0"/>
              <a:t>Disorganization</a:t>
            </a:r>
            <a:r>
              <a:rPr lang="en-US" sz="2400" dirty="0">
                <a:solidFill>
                  <a:srgbClr val="003399"/>
                </a:solidFill>
              </a:rPr>
              <a:t> </a:t>
            </a:r>
          </a:p>
        </p:txBody>
      </p:sp>
      <p:pic>
        <p:nvPicPr>
          <p:cNvPr id="8" name="Picture 9" descr="C:\WINNT\Profiles\tpietras\Application Data\Microsoft\Media Catalog\Downloaded Clips\cl31\j0124285.wmf"/>
          <p:cNvPicPr>
            <a:picLocks noChangeAspect="1" noChangeArrowheads="1"/>
          </p:cNvPicPr>
          <p:nvPr/>
        </p:nvPicPr>
        <p:blipFill>
          <a:blip r:embed="rId3"/>
          <a:srcRect/>
          <a:stretch>
            <a:fillRect/>
          </a:stretch>
        </p:blipFill>
        <p:spPr bwMode="auto">
          <a:xfrm>
            <a:off x="2398008" y="2671465"/>
            <a:ext cx="2844800" cy="1862318"/>
          </a:xfrm>
          <a:prstGeom prst="rect">
            <a:avLst/>
          </a:prstGeom>
          <a:noFill/>
        </p:spPr>
      </p:pic>
      <p:sp>
        <p:nvSpPr>
          <p:cNvPr id="9" name="Text Box 11"/>
          <p:cNvSpPr txBox="1">
            <a:spLocks noChangeArrowheads="1"/>
          </p:cNvSpPr>
          <p:nvPr/>
        </p:nvSpPr>
        <p:spPr bwMode="auto">
          <a:xfrm>
            <a:off x="7329498" y="4862513"/>
            <a:ext cx="2857500" cy="461665"/>
          </a:xfrm>
          <a:prstGeom prst="rect">
            <a:avLst/>
          </a:prstGeom>
          <a:noFill/>
          <a:ln w="9525">
            <a:noFill/>
            <a:miter lim="800000"/>
            <a:headEnd/>
            <a:tailEnd/>
          </a:ln>
          <a:effectLst/>
        </p:spPr>
        <p:txBody>
          <a:bodyPr wrap="square">
            <a:spAutoFit/>
          </a:bodyPr>
          <a:lstStyle/>
          <a:p>
            <a:pPr>
              <a:spcBef>
                <a:spcPct val="50000"/>
              </a:spcBef>
            </a:pPr>
            <a:r>
              <a:rPr lang="en-US" sz="2400" dirty="0"/>
              <a:t>Inability to say “NO” </a:t>
            </a:r>
          </a:p>
        </p:txBody>
      </p:sp>
      <p:pic>
        <p:nvPicPr>
          <p:cNvPr id="10" name="Picture 12" descr="C:\WINNT\Profiles\tpietras\Application Data\Microsoft\Media Catalog\Downloaded Clips\cl0\BS01707_.wmf"/>
          <p:cNvPicPr>
            <a:picLocks noChangeAspect="1" noChangeArrowheads="1"/>
          </p:cNvPicPr>
          <p:nvPr/>
        </p:nvPicPr>
        <p:blipFill>
          <a:blip r:embed="rId4"/>
          <a:srcRect/>
          <a:stretch>
            <a:fillRect/>
          </a:stretch>
        </p:blipFill>
        <p:spPr bwMode="auto">
          <a:xfrm>
            <a:off x="10251075" y="4035047"/>
            <a:ext cx="1812342" cy="1865692"/>
          </a:xfrm>
          <a:prstGeom prst="rect">
            <a:avLst/>
          </a:prstGeom>
          <a:noFill/>
        </p:spPr>
      </p:pic>
      <p:pic>
        <p:nvPicPr>
          <p:cNvPr id="13" name="Picture 2" descr="Image result for time management obstacl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8164" y="585216"/>
            <a:ext cx="1632025" cy="1122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399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264" y="746758"/>
            <a:ext cx="9720072" cy="786385"/>
          </a:xfrm>
        </p:spPr>
        <p:txBody>
          <a:bodyPr>
            <a:normAutofit/>
          </a:bodyPr>
          <a:lstStyle/>
          <a:p>
            <a:r>
              <a:rPr lang="en-US" sz="4000" dirty="0"/>
              <a:t>Obstacles</a:t>
            </a:r>
          </a:p>
        </p:txBody>
      </p:sp>
      <p:pic>
        <p:nvPicPr>
          <p:cNvPr id="4" name="Picture 2" descr="Image result for time management obstac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8164" y="585216"/>
            <a:ext cx="1632025" cy="1122018"/>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8777290" y="1947857"/>
            <a:ext cx="1738312" cy="461665"/>
          </a:xfrm>
          <a:prstGeom prst="rect">
            <a:avLst/>
          </a:prstGeom>
          <a:noFill/>
          <a:ln w="9525">
            <a:noFill/>
            <a:miter lim="800000"/>
            <a:headEnd/>
            <a:tailEnd/>
          </a:ln>
          <a:effectLst/>
        </p:spPr>
        <p:txBody>
          <a:bodyPr wrap="square">
            <a:spAutoFit/>
          </a:bodyPr>
          <a:lstStyle/>
          <a:p>
            <a:pPr>
              <a:spcBef>
                <a:spcPct val="50000"/>
              </a:spcBef>
            </a:pPr>
            <a:r>
              <a:rPr lang="en-US" sz="2400" dirty="0"/>
              <a:t>Interruptions</a:t>
            </a:r>
          </a:p>
        </p:txBody>
      </p:sp>
      <p:pic>
        <p:nvPicPr>
          <p:cNvPr id="6" name="Picture 6" descr="C:\WINNT\Profiles\tpietras\Application Data\Microsoft\Media Catalog\Downloaded Clips\cl0\BS01040_.wmf"/>
          <p:cNvPicPr>
            <a:picLocks noChangeAspect="1" noChangeArrowheads="1"/>
          </p:cNvPicPr>
          <p:nvPr/>
        </p:nvPicPr>
        <p:blipFill>
          <a:blip r:embed="rId3"/>
          <a:srcRect/>
          <a:stretch>
            <a:fillRect/>
          </a:stretch>
        </p:blipFill>
        <p:spPr bwMode="auto">
          <a:xfrm>
            <a:off x="10544176" y="1078578"/>
            <a:ext cx="1524000" cy="1707479"/>
          </a:xfrm>
          <a:prstGeom prst="rect">
            <a:avLst/>
          </a:prstGeom>
          <a:noFill/>
        </p:spPr>
      </p:pic>
      <p:sp>
        <p:nvSpPr>
          <p:cNvPr id="7" name="Text Box 7"/>
          <p:cNvSpPr txBox="1">
            <a:spLocks noChangeArrowheads="1"/>
          </p:cNvSpPr>
          <p:nvPr/>
        </p:nvSpPr>
        <p:spPr bwMode="auto">
          <a:xfrm>
            <a:off x="0" y="3115222"/>
            <a:ext cx="2700338" cy="461665"/>
          </a:xfrm>
          <a:prstGeom prst="rect">
            <a:avLst/>
          </a:prstGeom>
          <a:noFill/>
          <a:ln w="9525">
            <a:noFill/>
            <a:miter lim="800000"/>
            <a:headEnd/>
            <a:tailEnd/>
          </a:ln>
          <a:effectLst/>
        </p:spPr>
        <p:txBody>
          <a:bodyPr wrap="square">
            <a:spAutoFit/>
          </a:bodyPr>
          <a:lstStyle/>
          <a:p>
            <a:pPr>
              <a:spcBef>
                <a:spcPct val="50000"/>
              </a:spcBef>
            </a:pPr>
            <a:r>
              <a:rPr lang="en-US" sz="2400" dirty="0"/>
              <a:t>More interruptions</a:t>
            </a:r>
          </a:p>
        </p:txBody>
      </p:sp>
      <p:pic>
        <p:nvPicPr>
          <p:cNvPr id="8" name="Picture 8" descr="C:\WINNT\Profiles\tpietras\Application Data\Microsoft\Media Catalog\Downloaded Clips\cl0\PE01538_.wmf"/>
          <p:cNvPicPr>
            <a:picLocks noChangeAspect="1" noChangeArrowheads="1"/>
          </p:cNvPicPr>
          <p:nvPr/>
        </p:nvPicPr>
        <p:blipFill>
          <a:blip r:embed="rId4"/>
          <a:srcRect/>
          <a:stretch>
            <a:fillRect/>
          </a:stretch>
        </p:blipFill>
        <p:spPr bwMode="auto">
          <a:xfrm>
            <a:off x="2845842" y="2176455"/>
            <a:ext cx="1116558" cy="2062717"/>
          </a:xfrm>
          <a:prstGeom prst="rect">
            <a:avLst/>
          </a:prstGeom>
          <a:noFill/>
        </p:spPr>
      </p:pic>
      <p:sp>
        <p:nvSpPr>
          <p:cNvPr id="9" name="Text Box 9"/>
          <p:cNvSpPr txBox="1">
            <a:spLocks noChangeArrowheads="1"/>
          </p:cNvSpPr>
          <p:nvPr/>
        </p:nvSpPr>
        <p:spPr bwMode="auto">
          <a:xfrm>
            <a:off x="7680330" y="4195756"/>
            <a:ext cx="2563813" cy="461665"/>
          </a:xfrm>
          <a:prstGeom prst="rect">
            <a:avLst/>
          </a:prstGeom>
          <a:noFill/>
          <a:ln w="9525">
            <a:noFill/>
            <a:miter lim="800000"/>
            <a:headEnd/>
            <a:tailEnd/>
          </a:ln>
          <a:effectLst/>
        </p:spPr>
        <p:txBody>
          <a:bodyPr wrap="square">
            <a:spAutoFit/>
          </a:bodyPr>
          <a:lstStyle/>
          <a:p>
            <a:pPr>
              <a:spcBef>
                <a:spcPct val="50000"/>
              </a:spcBef>
            </a:pPr>
            <a:r>
              <a:rPr lang="en-US" sz="2400" dirty="0"/>
              <a:t>Periods of inactivity</a:t>
            </a:r>
          </a:p>
        </p:txBody>
      </p:sp>
      <p:pic>
        <p:nvPicPr>
          <p:cNvPr id="10" name="Picture 10" descr="C:\WINNT\Profiles\tpietras\Application Data\Microsoft\Media Catalog\Downloaded Clips\cl36\j0136133.wmf"/>
          <p:cNvPicPr>
            <a:picLocks noChangeAspect="1" noChangeArrowheads="1"/>
          </p:cNvPicPr>
          <p:nvPr/>
        </p:nvPicPr>
        <p:blipFill>
          <a:blip r:embed="rId5"/>
          <a:srcRect/>
          <a:stretch>
            <a:fillRect/>
          </a:stretch>
        </p:blipFill>
        <p:spPr bwMode="auto">
          <a:xfrm>
            <a:off x="10275887" y="3573948"/>
            <a:ext cx="1916113" cy="2069608"/>
          </a:xfrm>
          <a:prstGeom prst="rect">
            <a:avLst/>
          </a:prstGeom>
          <a:noFill/>
        </p:spPr>
      </p:pic>
    </p:spTree>
    <p:extLst>
      <p:ext uri="{BB962C8B-B14F-4D97-AF65-F5344CB8AC3E}">
        <p14:creationId xmlns:p14="http://schemas.microsoft.com/office/powerpoint/2010/main" val="1507730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693662"/>
            <a:ext cx="9720072" cy="781326"/>
          </a:xfrm>
        </p:spPr>
        <p:txBody>
          <a:bodyPr>
            <a:normAutofit/>
          </a:bodyPr>
          <a:lstStyle/>
          <a:p>
            <a:r>
              <a:rPr lang="en-US" sz="4000" dirty="0"/>
              <a:t>Obstacles</a:t>
            </a:r>
          </a:p>
        </p:txBody>
      </p:sp>
      <p:pic>
        <p:nvPicPr>
          <p:cNvPr id="4" name="Picture 2" descr="Image result for time management obstac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8164" y="585216"/>
            <a:ext cx="1632025" cy="1122018"/>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4"/>
          <p:cNvSpPr txBox="1">
            <a:spLocks noChangeArrowheads="1"/>
          </p:cNvSpPr>
          <p:nvPr/>
        </p:nvSpPr>
        <p:spPr bwMode="auto">
          <a:xfrm>
            <a:off x="7632710" y="1814512"/>
            <a:ext cx="3225800" cy="461665"/>
          </a:xfrm>
          <a:prstGeom prst="rect">
            <a:avLst/>
          </a:prstGeom>
          <a:noFill/>
          <a:ln w="9525">
            <a:noFill/>
            <a:miter lim="800000"/>
            <a:headEnd/>
            <a:tailEnd/>
          </a:ln>
          <a:effectLst/>
        </p:spPr>
        <p:txBody>
          <a:bodyPr wrap="square">
            <a:spAutoFit/>
          </a:bodyPr>
          <a:lstStyle/>
          <a:p>
            <a:pPr>
              <a:spcBef>
                <a:spcPct val="50000"/>
              </a:spcBef>
            </a:pPr>
            <a:r>
              <a:rPr lang="en-US" sz="2400" dirty="0"/>
              <a:t>Too many things at once</a:t>
            </a:r>
          </a:p>
        </p:txBody>
      </p:sp>
      <p:pic>
        <p:nvPicPr>
          <p:cNvPr id="6" name="Picture 5" descr="C:\WINNT\Profiles\tpietras\Application Data\Microsoft\Media Catalog\Downloaded Clips\cl1f\j0078626.wmf"/>
          <p:cNvPicPr>
            <a:picLocks noChangeAspect="1" noChangeArrowheads="1"/>
          </p:cNvPicPr>
          <p:nvPr/>
        </p:nvPicPr>
        <p:blipFill>
          <a:blip r:embed="rId3"/>
          <a:srcRect/>
          <a:stretch>
            <a:fillRect/>
          </a:stretch>
        </p:blipFill>
        <p:spPr bwMode="auto">
          <a:xfrm>
            <a:off x="10518775" y="747712"/>
            <a:ext cx="1673225" cy="2349870"/>
          </a:xfrm>
          <a:prstGeom prst="rect">
            <a:avLst/>
          </a:prstGeom>
          <a:noFill/>
        </p:spPr>
      </p:pic>
      <p:sp>
        <p:nvSpPr>
          <p:cNvPr id="7" name="Text Box 6"/>
          <p:cNvSpPr txBox="1">
            <a:spLocks noChangeArrowheads="1"/>
          </p:cNvSpPr>
          <p:nvPr/>
        </p:nvSpPr>
        <p:spPr bwMode="auto">
          <a:xfrm>
            <a:off x="242888" y="2919406"/>
            <a:ext cx="2500313" cy="461665"/>
          </a:xfrm>
          <a:prstGeom prst="rect">
            <a:avLst/>
          </a:prstGeom>
          <a:noFill/>
          <a:ln w="9525">
            <a:noFill/>
            <a:miter lim="800000"/>
            <a:headEnd/>
            <a:tailEnd/>
          </a:ln>
          <a:effectLst/>
        </p:spPr>
        <p:txBody>
          <a:bodyPr wrap="square">
            <a:spAutoFit/>
          </a:bodyPr>
          <a:lstStyle/>
          <a:p>
            <a:pPr>
              <a:spcBef>
                <a:spcPct val="50000"/>
              </a:spcBef>
            </a:pPr>
            <a:r>
              <a:rPr lang="en-US" sz="2400" dirty="0"/>
              <a:t>Stress and fatigue</a:t>
            </a:r>
          </a:p>
        </p:txBody>
      </p:sp>
      <p:pic>
        <p:nvPicPr>
          <p:cNvPr id="8" name="Picture 7" descr="C:\WINNT\Profiles\tpietras\Application Data\Microsoft\Media Catalog\Downloaded Clips\cl2\PE06127_.wmf"/>
          <p:cNvPicPr>
            <a:picLocks noChangeAspect="1" noChangeArrowheads="1"/>
          </p:cNvPicPr>
          <p:nvPr/>
        </p:nvPicPr>
        <p:blipFill>
          <a:blip r:embed="rId4"/>
          <a:srcRect/>
          <a:stretch>
            <a:fillRect/>
          </a:stretch>
        </p:blipFill>
        <p:spPr bwMode="auto">
          <a:xfrm>
            <a:off x="2743201" y="2095493"/>
            <a:ext cx="2119313" cy="1906083"/>
          </a:xfrm>
          <a:prstGeom prst="rect">
            <a:avLst/>
          </a:prstGeom>
          <a:noFill/>
        </p:spPr>
      </p:pic>
      <p:sp>
        <p:nvSpPr>
          <p:cNvPr id="9" name="Text Box 8"/>
          <p:cNvSpPr txBox="1">
            <a:spLocks noChangeArrowheads="1"/>
          </p:cNvSpPr>
          <p:nvPr/>
        </p:nvSpPr>
        <p:spPr bwMode="auto">
          <a:xfrm>
            <a:off x="8210563" y="3737416"/>
            <a:ext cx="2847976" cy="461665"/>
          </a:xfrm>
          <a:prstGeom prst="rect">
            <a:avLst/>
          </a:prstGeom>
          <a:noFill/>
          <a:ln w="9525">
            <a:noFill/>
            <a:miter lim="800000"/>
            <a:headEnd/>
            <a:tailEnd/>
          </a:ln>
          <a:effectLst/>
        </p:spPr>
        <p:txBody>
          <a:bodyPr wrap="square">
            <a:spAutoFit/>
          </a:bodyPr>
          <a:lstStyle/>
          <a:p>
            <a:pPr>
              <a:spcBef>
                <a:spcPct val="50000"/>
              </a:spcBef>
            </a:pPr>
            <a:r>
              <a:rPr lang="en-US" sz="2400" dirty="0"/>
              <a:t>All work and no play</a:t>
            </a:r>
          </a:p>
        </p:txBody>
      </p:sp>
      <p:pic>
        <p:nvPicPr>
          <p:cNvPr id="10" name="Picture 9" descr="C:\WINNT\Profiles\tpietras\Application Data\Microsoft\Media Catalog\Downloaded Clips\cl25\j0093779.wmf"/>
          <p:cNvPicPr>
            <a:picLocks noChangeAspect="1" noChangeArrowheads="1"/>
          </p:cNvPicPr>
          <p:nvPr/>
        </p:nvPicPr>
        <p:blipFill>
          <a:blip r:embed="rId5"/>
          <a:srcRect/>
          <a:stretch>
            <a:fillRect/>
          </a:stretch>
        </p:blipFill>
        <p:spPr bwMode="auto">
          <a:xfrm>
            <a:off x="10682287" y="3151632"/>
            <a:ext cx="1509713" cy="2362200"/>
          </a:xfrm>
          <a:prstGeom prst="rect">
            <a:avLst/>
          </a:prstGeom>
          <a:noFill/>
        </p:spPr>
      </p:pic>
    </p:spTree>
    <p:extLst>
      <p:ext uri="{BB962C8B-B14F-4D97-AF65-F5344CB8AC3E}">
        <p14:creationId xmlns:p14="http://schemas.microsoft.com/office/powerpoint/2010/main" val="34133264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598</TotalTime>
  <Words>3706</Words>
  <Application>Microsoft Office PowerPoint</Application>
  <PresentationFormat>Widescreen</PresentationFormat>
  <Paragraphs>311</Paragraphs>
  <Slides>26</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 Unicode MS</vt:lpstr>
      <vt:lpstr>Arial</vt:lpstr>
      <vt:lpstr>Calibri</vt:lpstr>
      <vt:lpstr>Times New Roman</vt:lpstr>
      <vt:lpstr>Tw Cen MT</vt:lpstr>
      <vt:lpstr>Tw Cen MT Condensed</vt:lpstr>
      <vt:lpstr>Wingdings</vt:lpstr>
      <vt:lpstr>Wingdings 3</vt:lpstr>
      <vt:lpstr>Integral</vt:lpstr>
      <vt:lpstr>Time Management</vt:lpstr>
      <vt:lpstr>PowerPoint Presentation</vt:lpstr>
      <vt:lpstr>PowerPoint Presentation</vt:lpstr>
      <vt:lpstr>PowerPoint Presentation</vt:lpstr>
      <vt:lpstr>What is Time Management</vt:lpstr>
      <vt:lpstr>Benefits of Time Management</vt:lpstr>
      <vt:lpstr>Obstacles</vt:lpstr>
      <vt:lpstr>Obstacles</vt:lpstr>
      <vt:lpstr>Obstacles</vt:lpstr>
      <vt:lpstr>ACTIVITY – How long is a Minute?</vt:lpstr>
      <vt:lpstr>Key to Good Time Management</vt:lpstr>
      <vt:lpstr>PowerPoint Presentation</vt:lpstr>
      <vt:lpstr>Quadrant I - Immediate Attention Required</vt:lpstr>
      <vt:lpstr>Quadrant II - Requires attention, but not yet critical</vt:lpstr>
      <vt:lpstr>Quadrant III -“Nice to do” </vt:lpstr>
      <vt:lpstr>Quadrant IV - These activities are time eaters </vt:lpstr>
      <vt:lpstr>Urgent OR Important</vt:lpstr>
      <vt:lpstr>Procrastination: “Never do today what you can put off ‘till tomorrow!”</vt:lpstr>
      <vt:lpstr>The Circles</vt:lpstr>
      <vt:lpstr>Minimizing Distractions </vt:lpstr>
      <vt:lpstr>Avoiding Distractions - Phone</vt:lpstr>
      <vt:lpstr>Avoiding Distractions - Email</vt:lpstr>
      <vt:lpstr>Avoiding Distractions - Computer</vt:lpstr>
      <vt:lpstr>Avoiding Distractions - Meeting</vt:lpstr>
      <vt:lpstr>Avoiding Distractions - Stress</vt:lpstr>
      <vt:lpstr>ACTIVITY – Paper boat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Jharna</dc:creator>
  <cp:lastModifiedBy>MahendiAli Kadiwala</cp:lastModifiedBy>
  <cp:revision>82</cp:revision>
  <dcterms:created xsi:type="dcterms:W3CDTF">2016-11-29T08:33:54Z</dcterms:created>
  <dcterms:modified xsi:type="dcterms:W3CDTF">2020-04-17T11:09:22Z</dcterms:modified>
</cp:coreProperties>
</file>