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8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850" autoAdjust="0"/>
  </p:normalViewPr>
  <p:slideViewPr>
    <p:cSldViewPr snapToGrid="0">
      <p:cViewPr varScale="1">
        <p:scale>
          <a:sx n="100" d="100"/>
          <a:sy n="100" d="100"/>
        </p:scale>
        <p:origin x="95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CF3E65-E033-4615-B3B1-78631EB8A3B9}" type="datetimeFigureOut">
              <a:rPr lang="en-US" smtClean="0"/>
              <a:t>4/17/2020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2A5E0B-6FD3-40FF-A895-7487FE5008EA}" type="slidenum">
              <a:rPr lang="en-US" smtClean="0"/>
              <a:t>‹#›</a:t>
            </a:fld>
            <a:endParaRPr lang="en-US"/>
          </a:p>
        </p:txBody>
      </p:sp>
    </p:spTree>
    <p:extLst>
      <p:ext uri="{BB962C8B-B14F-4D97-AF65-F5344CB8AC3E}">
        <p14:creationId xmlns:p14="http://schemas.microsoft.com/office/powerpoint/2010/main" val="655520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sandler.com/blog/ways-to-deal-with-team-conflict-effectively"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sandler.com/blog/5-ways-millennials-will-make-great-manager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E2A5E0B-6FD3-40FF-A895-7487FE5008EA}" type="slidenum">
              <a:rPr lang="en-US" smtClean="0"/>
              <a:t>3</a:t>
            </a:fld>
            <a:endParaRPr lang="en-US"/>
          </a:p>
        </p:txBody>
      </p:sp>
    </p:spTree>
    <p:extLst>
      <p:ext uri="{BB962C8B-B14F-4D97-AF65-F5344CB8AC3E}">
        <p14:creationId xmlns:p14="http://schemas.microsoft.com/office/powerpoint/2010/main" val="486847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“Two heads are better than one.” We’ve all heard the old adage encouraging teamwork, but what does working together really do for you? Salesmen thrive off healthy competition, but sometimes the use of teamwork in the workplace is a better answer for winning sales. Here are six ways that teamwork benefits you in the workplace.</a:t>
            </a:r>
          </a:p>
          <a:p>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1. Fosters Creativity and Learning</a:t>
            </a:r>
          </a:p>
          <a:p>
            <a:r>
              <a:rPr lang="en-US" sz="1200" b="0" i="0" kern="1200" dirty="0">
                <a:solidFill>
                  <a:schemeClr val="tx1"/>
                </a:solidFill>
                <a:effectLst/>
                <a:latin typeface="+mn-lt"/>
                <a:ea typeface="+mn-ea"/>
                <a:cs typeface="+mn-cs"/>
              </a:rPr>
              <a:t>Creativity thrives when people work together on a team. Brainstorming ideas as a group prevents stale viewpoints that often come out of working solo. Combining unique perspectives from each team member creates more effective selling solutions.</a:t>
            </a:r>
          </a:p>
          <a:p>
            <a:r>
              <a:rPr lang="en-US" sz="1200" b="0" i="0" kern="1200" dirty="0">
                <a:solidFill>
                  <a:schemeClr val="tx1"/>
                </a:solidFill>
                <a:effectLst/>
                <a:latin typeface="+mn-lt"/>
                <a:ea typeface="+mn-ea"/>
                <a:cs typeface="+mn-cs"/>
              </a:rPr>
              <a:t>What you have learned from your individual experiences is entirely different from your coworkers. Thus, teamwork also maximizes shared knowledge in the workplace and helps you learn new skills you can use for the rest of your career.</a:t>
            </a:r>
          </a:p>
          <a:p>
            <a:r>
              <a:rPr lang="en-US" sz="1200" b="0" i="0" kern="1200" dirty="0">
                <a:solidFill>
                  <a:schemeClr val="tx1"/>
                </a:solidFill>
                <a:effectLst/>
                <a:latin typeface="+mn-lt"/>
                <a:ea typeface="+mn-ea"/>
                <a:cs typeface="+mn-cs"/>
              </a:rPr>
              <a:t>Collaborating on a project creates an enthusiasm for learning that solitary work usually lacks. Being able to share discoveries with the rest of your team excites employees and fosters both individual and team knowledge.</a:t>
            </a:r>
          </a:p>
          <a:p>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2. Blends Complementary Strengths</a:t>
            </a:r>
          </a:p>
          <a:p>
            <a:r>
              <a:rPr lang="en-US" sz="1200" b="0" i="0" kern="1200" dirty="0">
                <a:solidFill>
                  <a:schemeClr val="tx1"/>
                </a:solidFill>
                <a:effectLst/>
                <a:latin typeface="+mn-lt"/>
                <a:ea typeface="+mn-ea"/>
                <a:cs typeface="+mn-cs"/>
              </a:rPr>
              <a:t>Working together lets employees build on the talents of their teammates. While your strength may be creative thinking, a coworker might shine in organization and planning. Do not hesitate to share your abilities with the team.</a:t>
            </a:r>
          </a:p>
          <a:p>
            <a:r>
              <a:rPr lang="en-US" sz="1200" b="0" i="0" kern="1200" dirty="0">
                <a:solidFill>
                  <a:schemeClr val="tx1"/>
                </a:solidFill>
                <a:effectLst/>
                <a:latin typeface="+mn-lt"/>
                <a:ea typeface="+mn-ea"/>
                <a:cs typeface="+mn-cs"/>
              </a:rPr>
              <a:t>Often, a team works well together because team members rely on each other to bring individual talents to the table. By observing the process behind these skills, you can learn how to combine your gifts and become a stronger team.</a:t>
            </a:r>
          </a:p>
          <a:p>
            <a:r>
              <a:rPr lang="en-US" sz="1200" b="0" i="0" kern="1200" dirty="0">
                <a:solidFill>
                  <a:schemeClr val="tx1"/>
                </a:solidFill>
                <a:effectLst/>
                <a:latin typeface="+mn-lt"/>
                <a:ea typeface="+mn-ea"/>
                <a:cs typeface="+mn-cs"/>
              </a:rPr>
              <a:t>Every time you see your coworkers utilize a different approach in sales, you have a chance to adjust or improve your methods.</a:t>
            </a:r>
          </a:p>
          <a:p>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3. Builds Trust</a:t>
            </a:r>
          </a:p>
          <a:p>
            <a:r>
              <a:rPr lang="en-US" sz="1200" b="0" i="0" kern="1200" dirty="0">
                <a:solidFill>
                  <a:schemeClr val="tx1"/>
                </a:solidFill>
                <a:effectLst/>
                <a:latin typeface="+mn-lt"/>
                <a:ea typeface="+mn-ea"/>
                <a:cs typeface="+mn-cs"/>
              </a:rPr>
              <a:t>Relying on other people builds trust, and teamwork establishes strong relationships with coworkers. Despite occasional disagreements, an effective team enjoys working together and shares a strong bond. When you put your trust in a coworker, you are establishing the foundation of a relationship that can endure minor conflicts.</a:t>
            </a:r>
          </a:p>
          <a:p>
            <a:r>
              <a:rPr lang="en-US" sz="1200" b="0" i="0" kern="1200" dirty="0">
                <a:solidFill>
                  <a:schemeClr val="tx1"/>
                </a:solidFill>
                <a:effectLst/>
                <a:latin typeface="+mn-lt"/>
                <a:ea typeface="+mn-ea"/>
                <a:cs typeface="+mn-cs"/>
              </a:rPr>
              <a:t>Trusting your teammates also provides a feeling of safety that allows ideas to emerge. It helps employees open up and encourage each other. Open communication is key when working on a team and produces effective solutions in difficult group projects.</a:t>
            </a:r>
          </a:p>
          <a:p>
            <a:r>
              <a:rPr lang="en-US" sz="1200" b="0" i="0" kern="1200" dirty="0">
                <a:solidFill>
                  <a:schemeClr val="tx1"/>
                </a:solidFill>
                <a:effectLst/>
                <a:latin typeface="+mn-lt"/>
                <a:ea typeface="+mn-ea"/>
                <a:cs typeface="+mn-cs"/>
              </a:rPr>
              <a:t>Without trust, a team crumbles and cannot succeed on assigned projects. Great teams build each other up and strengthen individual members to create a cohesive group. By working together, employees learn that wins and losses affect everyone on the team. Teamwork necessitates confidence in each other’s distinct abilities.</a:t>
            </a:r>
          </a:p>
          <a:p>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4. Teaches Conflict Resolution Skills</a:t>
            </a:r>
          </a:p>
          <a:p>
            <a:r>
              <a:rPr lang="en-US" sz="1200" b="0" i="0" kern="1200" dirty="0">
                <a:solidFill>
                  <a:schemeClr val="tx1"/>
                </a:solidFill>
                <a:effectLst/>
                <a:latin typeface="+mn-lt"/>
                <a:ea typeface="+mn-ea"/>
                <a:cs typeface="+mn-cs"/>
              </a:rPr>
              <a:t>Conflicts inevitably happen when you put together a group of unique people. Employees come from varied backgrounds and have different work styles and habits. While these unique viewpoints create the most successful work, they can also generate resentment that quickly turns into conflict.</a:t>
            </a:r>
          </a:p>
          <a:p>
            <a:r>
              <a:rPr lang="en-US" sz="1200" b="0" i="0" kern="1200" dirty="0">
                <a:solidFill>
                  <a:schemeClr val="tx1"/>
                </a:solidFill>
                <a:effectLst/>
                <a:latin typeface="+mn-lt"/>
                <a:ea typeface="+mn-ea"/>
                <a:cs typeface="+mn-cs"/>
              </a:rPr>
              <a:t>When conflict arises in teamwork situations, employees are forced to resolve the conflicts themselves instead of turning to management. </a:t>
            </a:r>
            <a:r>
              <a:rPr lang="en-US" sz="1200" b="0" i="0" u="none" strike="noStrike" kern="1200" dirty="0">
                <a:solidFill>
                  <a:schemeClr val="tx1"/>
                </a:solidFill>
                <a:effectLst/>
                <a:latin typeface="+mn-lt"/>
                <a:ea typeface="+mn-ea"/>
                <a:cs typeface="+mn-cs"/>
                <a:hlinkClick r:id="rId3"/>
              </a:rPr>
              <a:t>Learning conflict resolution</a:t>
            </a:r>
            <a:r>
              <a:rPr lang="en-US" sz="1200" b="0" i="0" kern="1200" dirty="0">
                <a:solidFill>
                  <a:schemeClr val="tx1"/>
                </a:solidFill>
                <a:effectLst/>
                <a:latin typeface="+mn-lt"/>
                <a:ea typeface="+mn-ea"/>
                <a:cs typeface="+mn-cs"/>
              </a:rPr>
              <a:t> firsthand is a skill that employees can use to become efficient managers down the road.</a:t>
            </a:r>
          </a:p>
          <a:p>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5. Promotes a Wider Sense of Ownership</a:t>
            </a:r>
          </a:p>
          <a:p>
            <a:r>
              <a:rPr lang="en-US" sz="1200" b="0" i="0" kern="1200" dirty="0">
                <a:solidFill>
                  <a:schemeClr val="tx1"/>
                </a:solidFill>
                <a:effectLst/>
                <a:latin typeface="+mn-lt"/>
                <a:ea typeface="+mn-ea"/>
                <a:cs typeface="+mn-cs"/>
              </a:rPr>
              <a:t>Team projects encourage employees to feel proud of their contributions. Tackling obstacles and creating notable work together makes team members feel fulfilled. Working toward achieving company goals allows employees to feel connected to the company. This builds loyalty, leading to a higher level of job satisfaction among employees.</a:t>
            </a:r>
          </a:p>
          <a:p>
            <a:r>
              <a:rPr lang="en-US" sz="1200" b="0" i="0" kern="1200" dirty="0">
                <a:solidFill>
                  <a:schemeClr val="tx1"/>
                </a:solidFill>
                <a:effectLst/>
                <a:latin typeface="+mn-lt"/>
                <a:ea typeface="+mn-ea"/>
                <a:cs typeface="+mn-cs"/>
              </a:rPr>
              <a:t>Teamwork is not just helpful for employees. It benefits the employer in the long run as well. Employees that connect directly with their workplace are more likely to stay with the company. While employees leaving their jobs often cite a lacking salary, another common complaint is that their contributions do not seem to matter. Teamwork allows people to engage with the company and add to the bigger picture.</a:t>
            </a:r>
          </a:p>
          <a:p>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6. Encourages Healthy Risk-Taking</a:t>
            </a:r>
          </a:p>
          <a:p>
            <a:r>
              <a:rPr lang="en-US" sz="1200" b="0" i="0" kern="1200" dirty="0">
                <a:solidFill>
                  <a:schemeClr val="tx1"/>
                </a:solidFill>
                <a:effectLst/>
                <a:latin typeface="+mn-lt"/>
                <a:ea typeface="+mn-ea"/>
                <a:cs typeface="+mn-cs"/>
              </a:rPr>
              <a:t>An employee working on a project alone will probably not want to stick their neck out for an off-the-wall idea. If the project fails when working solo, that employee takes the full brunt of the blame. While you may not get full credit for a successful team project, working with other people spreads out the responsibility for a failed assignment.</a:t>
            </a:r>
          </a:p>
          <a:p>
            <a:r>
              <a:rPr lang="en-US" sz="1200" b="0" i="0" kern="1200" dirty="0">
                <a:solidFill>
                  <a:schemeClr val="tx1"/>
                </a:solidFill>
                <a:effectLst/>
                <a:latin typeface="+mn-lt"/>
                <a:ea typeface="+mn-ea"/>
                <a:cs typeface="+mn-cs"/>
              </a:rPr>
              <a:t>Working as a team allows team members to take more risks, as they have the support of the entire group to fall back on in case of failure. Conversely, sharing success as a team is a bonding experience. Once a team succeeds together, their brainstorming sessions will produce revolutionary ideas without hesitation. In many cases, the riskiest idea turns out to be the best idea. Teamwork allows employees the freedom to </a:t>
            </a:r>
            <a:r>
              <a:rPr lang="en-US" sz="1200" b="0" i="0" u="none" strike="noStrike" kern="1200" dirty="0">
                <a:solidFill>
                  <a:schemeClr val="tx1"/>
                </a:solidFill>
                <a:effectLst/>
                <a:latin typeface="+mn-lt"/>
                <a:ea typeface="+mn-ea"/>
                <a:cs typeface="+mn-cs"/>
                <a:hlinkClick r:id="rId4"/>
              </a:rPr>
              <a:t>think outside the box.</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There may be no “I” in team, but teamwork can still benefit employees on a personal level. Do not allow competitive natures to get in the way of personal growth in the workplace. Instead, understand how to resolve conflicts and trust teammates to contribute their best ideas. Learn from your team members and build on each other’s skills to create more impressive results in the workplace.</a:t>
            </a:r>
          </a:p>
          <a:p>
            <a:endParaRPr lang="en-US" dirty="0"/>
          </a:p>
        </p:txBody>
      </p:sp>
      <p:sp>
        <p:nvSpPr>
          <p:cNvPr id="4" name="Slide Number Placeholder 3"/>
          <p:cNvSpPr>
            <a:spLocks noGrp="1"/>
          </p:cNvSpPr>
          <p:nvPr>
            <p:ph type="sldNum" sz="quarter" idx="10"/>
          </p:nvPr>
        </p:nvSpPr>
        <p:spPr/>
        <p:txBody>
          <a:bodyPr/>
          <a:lstStyle/>
          <a:p>
            <a:fld id="{FE2A5E0B-6FD3-40FF-A895-7487FE5008EA}" type="slidenum">
              <a:rPr lang="en-US" smtClean="0"/>
              <a:t>4</a:t>
            </a:fld>
            <a:endParaRPr lang="en-US"/>
          </a:p>
        </p:txBody>
      </p:sp>
    </p:spTree>
    <p:extLst>
      <p:ext uri="{BB962C8B-B14F-4D97-AF65-F5344CB8AC3E}">
        <p14:creationId xmlns:p14="http://schemas.microsoft.com/office/powerpoint/2010/main" val="3120652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1" i="0" kern="1200" dirty="0">
                <a:solidFill>
                  <a:schemeClr val="tx1"/>
                </a:solidFill>
                <a:effectLst/>
                <a:latin typeface="+mn-lt"/>
                <a:ea typeface="+mn-ea"/>
                <a:cs typeface="+mn-cs"/>
              </a:rPr>
              <a:t>1. Make everyone feel Important</a:t>
            </a:r>
          </a:p>
          <a:p>
            <a:pPr fontAlgn="base"/>
            <a:r>
              <a:rPr lang="en-US" sz="1200" b="0" i="0" kern="1200" dirty="0">
                <a:solidFill>
                  <a:schemeClr val="tx1"/>
                </a:solidFill>
                <a:effectLst/>
                <a:latin typeface="+mn-lt"/>
                <a:ea typeface="+mn-ea"/>
                <a:cs typeface="+mn-cs"/>
              </a:rPr>
              <a:t>Most managers know that giving an employee direct responsibilities and making them accountable for a particular project’s success is a great way to motivate individual achievement.  This, however, also works for teams.  Every person on the team should be just as involved as every other member.  This can be accomplished through providing all project information, deadlines, and goals to each individual team member.  Make each of them feel as if the success of the project is dependent on them and every employee will give it their all.</a:t>
            </a:r>
          </a:p>
          <a:p>
            <a:pPr fontAlgn="base"/>
            <a:endParaRPr lang="en-US" sz="1200" b="0" i="0" kern="1200" dirty="0">
              <a:solidFill>
                <a:schemeClr val="tx1"/>
              </a:solidFill>
              <a:effectLst/>
              <a:latin typeface="+mn-lt"/>
              <a:ea typeface="+mn-ea"/>
              <a:cs typeface="+mn-cs"/>
            </a:endParaRPr>
          </a:p>
          <a:p>
            <a:pPr fontAlgn="base"/>
            <a:r>
              <a:rPr lang="en-US" sz="1200" b="1" i="0" kern="1200" dirty="0">
                <a:solidFill>
                  <a:schemeClr val="tx1"/>
                </a:solidFill>
                <a:effectLst/>
                <a:latin typeface="+mn-lt"/>
                <a:ea typeface="+mn-ea"/>
                <a:cs typeface="+mn-cs"/>
              </a:rPr>
              <a:t>2. Schedule Team Meetings and Activities</a:t>
            </a:r>
          </a:p>
          <a:p>
            <a:pPr fontAlgn="base"/>
            <a:r>
              <a:rPr lang="en-US" sz="1200" b="0" i="0" kern="1200" dirty="0">
                <a:solidFill>
                  <a:schemeClr val="tx1"/>
                </a:solidFill>
                <a:effectLst/>
                <a:latin typeface="+mn-lt"/>
                <a:ea typeface="+mn-ea"/>
                <a:cs typeface="+mn-cs"/>
              </a:rPr>
              <a:t>Setting up team meetings and team building exercises is very important in organizations that rely heavily on teamwork.  These meetings can be held outside of the office, and can even include a trip out for dinner in which work isn’t discussed until after the meal is finished.  There are also several activities that aren’t work related that can help build team unity.  These activities can be fun and engaging, and in the end it will help foster an environment of working together to achieve a final goal.</a:t>
            </a:r>
          </a:p>
          <a:p>
            <a:pPr fontAlgn="base"/>
            <a:endParaRPr lang="en-US" sz="1200" b="0" i="0" kern="1200" dirty="0">
              <a:solidFill>
                <a:schemeClr val="tx1"/>
              </a:solidFill>
              <a:effectLst/>
              <a:latin typeface="+mn-lt"/>
              <a:ea typeface="+mn-ea"/>
              <a:cs typeface="+mn-cs"/>
            </a:endParaRPr>
          </a:p>
          <a:p>
            <a:pPr fontAlgn="base"/>
            <a:r>
              <a:rPr lang="en-US" sz="1200" b="1" i="0" kern="1200" dirty="0">
                <a:solidFill>
                  <a:schemeClr val="tx1"/>
                </a:solidFill>
                <a:effectLst/>
                <a:latin typeface="+mn-lt"/>
                <a:ea typeface="+mn-ea"/>
                <a:cs typeface="+mn-cs"/>
              </a:rPr>
              <a:t>3. Set Increasingly Difficult Goals</a:t>
            </a:r>
          </a:p>
          <a:p>
            <a:pPr fontAlgn="base"/>
            <a:r>
              <a:rPr lang="en-US" sz="1200" b="0" i="0" kern="1200" dirty="0">
                <a:solidFill>
                  <a:schemeClr val="tx1"/>
                </a:solidFill>
                <a:effectLst/>
                <a:latin typeface="+mn-lt"/>
                <a:ea typeface="+mn-ea"/>
                <a:cs typeface="+mn-cs"/>
              </a:rPr>
              <a:t>A team shouldn’t have to take on the biggest account at the company on the first day that they meet.  It is imperative to provide each team with easily achievable goals for their first project.  This allows them to feel each other out and develop a group dynamic.  Each subsequent goal should be a little more difficult than the last.  Great teams can develop out of this tiered type of project assignment.</a:t>
            </a:r>
          </a:p>
          <a:p>
            <a:pPr fontAlgn="base"/>
            <a:endParaRPr lang="en-US" sz="1200" b="0" i="0" kern="1200" dirty="0">
              <a:solidFill>
                <a:schemeClr val="tx1"/>
              </a:solidFill>
              <a:effectLst/>
              <a:latin typeface="+mn-lt"/>
              <a:ea typeface="+mn-ea"/>
              <a:cs typeface="+mn-cs"/>
            </a:endParaRPr>
          </a:p>
          <a:p>
            <a:pPr fontAlgn="base"/>
            <a:r>
              <a:rPr lang="en-US" sz="1200" b="1" i="0" kern="1200" dirty="0">
                <a:solidFill>
                  <a:schemeClr val="tx1"/>
                </a:solidFill>
                <a:effectLst/>
                <a:latin typeface="+mn-lt"/>
                <a:ea typeface="+mn-ea"/>
                <a:cs typeface="+mn-cs"/>
              </a:rPr>
              <a:t>4. Allow the Team to Solve Big Issues</a:t>
            </a:r>
          </a:p>
          <a:p>
            <a:pPr fontAlgn="base"/>
            <a:r>
              <a:rPr lang="en-US" sz="1200" b="0" i="0" kern="1200" dirty="0">
                <a:solidFill>
                  <a:schemeClr val="tx1"/>
                </a:solidFill>
                <a:effectLst/>
                <a:latin typeface="+mn-lt"/>
                <a:ea typeface="+mn-ea"/>
                <a:cs typeface="+mn-cs"/>
              </a:rPr>
              <a:t>Managers have an inherent desire to jump in and handle any big issue that arises.  This can make a team feel as if they’ve been undercut and aren’t trusted to handle their own jobs.  This can detrimentally deplete employee and team morale.  If it is possible for a team to handle the issue on their own, then it is imperative to allow them to do so.  It isn’t necessary to let a company collapse by not getting involved, but when the team members are capable of handling the issue and a little extra time won’t be detrimental to the organization, then it doesn’t hurt to let them spread their own wings.</a:t>
            </a:r>
          </a:p>
          <a:p>
            <a:pPr fontAlgn="base"/>
            <a:r>
              <a:rPr lang="en-US" sz="1200" b="0" i="0" kern="1200" dirty="0">
                <a:solidFill>
                  <a:schemeClr val="tx1"/>
                </a:solidFill>
                <a:effectLst/>
                <a:latin typeface="+mn-lt"/>
                <a:ea typeface="+mn-ea"/>
                <a:cs typeface="+mn-cs"/>
              </a:rPr>
              <a:t>A company will never be as successful as it could be if the employees within it do not know how to work as a team.  Workers should understand that it is their job to ensure that a business succeeds, and if effectively working in a team is the only way to achieve that goal, then that is what they need to do, regardless of any solitary conditions that they’re used to working in.  When a manager knows how to promote proper teamwork within their organization, he ensures that his endeavors will be a success.</a:t>
            </a:r>
          </a:p>
        </p:txBody>
      </p:sp>
      <p:sp>
        <p:nvSpPr>
          <p:cNvPr id="4" name="Slide Number Placeholder 3"/>
          <p:cNvSpPr>
            <a:spLocks noGrp="1"/>
          </p:cNvSpPr>
          <p:nvPr>
            <p:ph type="sldNum" sz="quarter" idx="10"/>
          </p:nvPr>
        </p:nvSpPr>
        <p:spPr/>
        <p:txBody>
          <a:bodyPr/>
          <a:lstStyle/>
          <a:p>
            <a:fld id="{FE2A5E0B-6FD3-40FF-A895-7487FE5008EA}" type="slidenum">
              <a:rPr lang="en-US" smtClean="0"/>
              <a:t>5</a:t>
            </a:fld>
            <a:endParaRPr lang="en-US"/>
          </a:p>
        </p:txBody>
      </p:sp>
    </p:spTree>
    <p:extLst>
      <p:ext uri="{BB962C8B-B14F-4D97-AF65-F5344CB8AC3E}">
        <p14:creationId xmlns:p14="http://schemas.microsoft.com/office/powerpoint/2010/main" val="1175818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3 people to sit on a carpet [depends on the carpet</a:t>
            </a:r>
            <a:r>
              <a:rPr lang="en-US" baseline="0" dirty="0"/>
              <a:t> size</a:t>
            </a:r>
            <a:r>
              <a:rPr lang="en-US" dirty="0"/>
              <a:t>], one facing</a:t>
            </a:r>
            <a:r>
              <a:rPr lang="en-US" baseline="0" dirty="0"/>
              <a:t> a direction and the other two the other.</a:t>
            </a:r>
          </a:p>
          <a:p>
            <a:r>
              <a:rPr lang="en-US" baseline="0" dirty="0"/>
              <a:t>Rotate the carpet 180 degrees without touching your hands OR legs on the floor.</a:t>
            </a:r>
            <a:endParaRPr lang="en-US" dirty="0"/>
          </a:p>
        </p:txBody>
      </p:sp>
      <p:sp>
        <p:nvSpPr>
          <p:cNvPr id="4" name="Slide Number Placeholder 3"/>
          <p:cNvSpPr>
            <a:spLocks noGrp="1"/>
          </p:cNvSpPr>
          <p:nvPr>
            <p:ph type="sldNum" sz="quarter" idx="10"/>
          </p:nvPr>
        </p:nvSpPr>
        <p:spPr/>
        <p:txBody>
          <a:bodyPr/>
          <a:lstStyle/>
          <a:p>
            <a:fld id="{FE2A5E0B-6FD3-40FF-A895-7487FE5008EA}" type="slidenum">
              <a:rPr lang="en-US" smtClean="0"/>
              <a:t>33</a:t>
            </a:fld>
            <a:endParaRPr lang="en-US"/>
          </a:p>
        </p:txBody>
      </p:sp>
    </p:spTree>
    <p:extLst>
      <p:ext uri="{BB962C8B-B14F-4D97-AF65-F5344CB8AC3E}">
        <p14:creationId xmlns:p14="http://schemas.microsoft.com/office/powerpoint/2010/main" val="26937077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D2637C93-BB04-4CCA-8890-BD633F3B5E59}"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F3DA65-00FA-4D6B-BA01-322344D30178}"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2636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637C93-BB04-4CCA-8890-BD633F3B5E59}"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F3DA65-00FA-4D6B-BA01-322344D30178}" type="slidenum">
              <a:rPr lang="en-US" smtClean="0"/>
              <a:t>‹#›</a:t>
            </a:fld>
            <a:endParaRPr lang="en-US"/>
          </a:p>
        </p:txBody>
      </p:sp>
    </p:spTree>
    <p:extLst>
      <p:ext uri="{BB962C8B-B14F-4D97-AF65-F5344CB8AC3E}">
        <p14:creationId xmlns:p14="http://schemas.microsoft.com/office/powerpoint/2010/main" val="37884227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637C93-BB04-4CCA-8890-BD633F3B5E59}"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F3DA65-00FA-4D6B-BA01-322344D30178}"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4430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637C93-BB04-4CCA-8890-BD633F3B5E59}"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F3DA65-00FA-4D6B-BA01-322344D30178}" type="slidenum">
              <a:rPr lang="en-US" smtClean="0"/>
              <a:t>‹#›</a:t>
            </a:fld>
            <a:endParaRPr lang="en-US"/>
          </a:p>
        </p:txBody>
      </p:sp>
    </p:spTree>
    <p:extLst>
      <p:ext uri="{BB962C8B-B14F-4D97-AF65-F5344CB8AC3E}">
        <p14:creationId xmlns:p14="http://schemas.microsoft.com/office/powerpoint/2010/main" val="3798489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2637C93-BB04-4CCA-8890-BD633F3B5E59}"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F3DA65-00FA-4D6B-BA01-322344D30178}"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5232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637C93-BB04-4CCA-8890-BD633F3B5E59}" type="datetimeFigureOut">
              <a:rPr lang="en-US" smtClean="0"/>
              <a:t>4/17/2020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F3DA65-00FA-4D6B-BA01-322344D30178}" type="slidenum">
              <a:rPr lang="en-US" smtClean="0"/>
              <a:t>‹#›</a:t>
            </a:fld>
            <a:endParaRPr lang="en-US"/>
          </a:p>
        </p:txBody>
      </p:sp>
    </p:spTree>
    <p:extLst>
      <p:ext uri="{BB962C8B-B14F-4D97-AF65-F5344CB8AC3E}">
        <p14:creationId xmlns:p14="http://schemas.microsoft.com/office/powerpoint/2010/main" val="444463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2637C93-BB04-4CCA-8890-BD633F3B5E59}" type="datetimeFigureOut">
              <a:rPr lang="en-US" smtClean="0"/>
              <a:t>4/17/2020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F3DA65-00FA-4D6B-BA01-322344D30178}" type="slidenum">
              <a:rPr lang="en-US" smtClean="0"/>
              <a:t>‹#›</a:t>
            </a:fld>
            <a:endParaRPr lang="en-US"/>
          </a:p>
        </p:txBody>
      </p:sp>
    </p:spTree>
    <p:extLst>
      <p:ext uri="{BB962C8B-B14F-4D97-AF65-F5344CB8AC3E}">
        <p14:creationId xmlns:p14="http://schemas.microsoft.com/office/powerpoint/2010/main" val="3914109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2637C93-BB04-4CCA-8890-BD633F3B5E59}" type="datetimeFigureOut">
              <a:rPr lang="en-US" smtClean="0"/>
              <a:t>4/17/2020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F3DA65-00FA-4D6B-BA01-322344D30178}" type="slidenum">
              <a:rPr lang="en-US" smtClean="0"/>
              <a:t>‹#›</a:t>
            </a:fld>
            <a:endParaRPr lang="en-US"/>
          </a:p>
        </p:txBody>
      </p:sp>
    </p:spTree>
    <p:extLst>
      <p:ext uri="{BB962C8B-B14F-4D97-AF65-F5344CB8AC3E}">
        <p14:creationId xmlns:p14="http://schemas.microsoft.com/office/powerpoint/2010/main" val="3048290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637C93-BB04-4CCA-8890-BD633F3B5E59}" type="datetimeFigureOut">
              <a:rPr lang="en-US" smtClean="0"/>
              <a:t>4/17/2020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F3DA65-00FA-4D6B-BA01-322344D30178}" type="slidenum">
              <a:rPr lang="en-US" smtClean="0"/>
              <a:t>‹#›</a:t>
            </a:fld>
            <a:endParaRPr lang="en-US"/>
          </a:p>
        </p:txBody>
      </p:sp>
    </p:spTree>
    <p:extLst>
      <p:ext uri="{BB962C8B-B14F-4D97-AF65-F5344CB8AC3E}">
        <p14:creationId xmlns:p14="http://schemas.microsoft.com/office/powerpoint/2010/main" val="4502365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2637C93-BB04-4CCA-8890-BD633F3B5E59}" type="datetimeFigureOut">
              <a:rPr lang="en-US" smtClean="0"/>
              <a:t>4/17/2020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F3DA65-00FA-4D6B-BA01-322344D30178}" type="slidenum">
              <a:rPr lang="en-US" smtClean="0"/>
              <a:t>‹#›</a:t>
            </a:fld>
            <a:endParaRPr lang="en-US"/>
          </a:p>
        </p:txBody>
      </p:sp>
    </p:spTree>
    <p:extLst>
      <p:ext uri="{BB962C8B-B14F-4D97-AF65-F5344CB8AC3E}">
        <p14:creationId xmlns:p14="http://schemas.microsoft.com/office/powerpoint/2010/main" val="3718024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2637C93-BB04-4CCA-8890-BD633F3B5E59}" type="datetimeFigureOut">
              <a:rPr lang="en-US" smtClean="0"/>
              <a:t>4/17/2020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F3DA65-00FA-4D6B-BA01-322344D30178}"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8790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2637C93-BB04-4CCA-8890-BD633F3B5E59}" type="datetimeFigureOut">
              <a:rPr lang="en-US" smtClean="0"/>
              <a:t>4/17/2020</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26F3DA65-00FA-4D6B-BA01-322344D30178}"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066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23.emf"/><Relationship Id="rId1" Type="http://schemas.openxmlformats.org/officeDocument/2006/relationships/slideLayout" Target="../slideLayouts/slideLayout2.xml"/><Relationship Id="rId4" Type="http://schemas.openxmlformats.org/officeDocument/2006/relationships/image" Target="../media/image24.emf"/></Relationships>
</file>

<file path=ppt/slides/_rels/slide1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19.wmf"/><Relationship Id="rId1" Type="http://schemas.openxmlformats.org/officeDocument/2006/relationships/slideLayout" Target="../slideLayouts/slideLayout2.xml"/><Relationship Id="rId4" Type="http://schemas.openxmlformats.org/officeDocument/2006/relationships/image" Target="../media/image25.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19.wmf"/><Relationship Id="rId1" Type="http://schemas.openxmlformats.org/officeDocument/2006/relationships/slideLayout" Target="../slideLayouts/slideLayout2.xml"/><Relationship Id="rId4" Type="http://schemas.openxmlformats.org/officeDocument/2006/relationships/image" Target="../media/image30.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14.wmf"/><Relationship Id="rId1" Type="http://schemas.openxmlformats.org/officeDocument/2006/relationships/slideLayout" Target="../slideLayouts/slideLayout2.xml"/><Relationship Id="rId4" Type="http://schemas.openxmlformats.org/officeDocument/2006/relationships/image" Target="../media/image33.wmf"/></Relationships>
</file>

<file path=ppt/slides/_rels/slide23.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wmf"/><Relationship Id="rId1" Type="http://schemas.openxmlformats.org/officeDocument/2006/relationships/slideLayout" Target="../slideLayouts/slideLayout2.xml"/><Relationship Id="rId4" Type="http://schemas.openxmlformats.org/officeDocument/2006/relationships/image" Target="../media/image35.emf"/></Relationships>
</file>

<file path=ppt/slides/_rels/slide24.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36.emf"/><Relationship Id="rId1" Type="http://schemas.openxmlformats.org/officeDocument/2006/relationships/slideLayout" Target="../slideLayouts/slideLayout2.xml"/><Relationship Id="rId5" Type="http://schemas.openxmlformats.org/officeDocument/2006/relationships/image" Target="../media/image38.emf"/><Relationship Id="rId4" Type="http://schemas.openxmlformats.org/officeDocument/2006/relationships/image" Target="../media/image37.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33.wmf"/><Relationship Id="rId1" Type="http://schemas.openxmlformats.org/officeDocument/2006/relationships/slideLayout" Target="../slideLayouts/slideLayout2.xml"/><Relationship Id="rId5" Type="http://schemas.openxmlformats.org/officeDocument/2006/relationships/image" Target="../media/image43.emf"/><Relationship Id="rId4" Type="http://schemas.openxmlformats.org/officeDocument/2006/relationships/image" Target="../media/image42.wmf"/></Relationships>
</file>

<file path=ppt/slides/_rels/slide3.xml.rels><?xml version="1.0" encoding="UTF-8" standalone="yes"?>
<Relationships xmlns="http://schemas.openxmlformats.org/package/2006/relationships"><Relationship Id="rId8" Type="http://schemas.openxmlformats.org/officeDocument/2006/relationships/image" Target="../media/image4.gif"/><Relationship Id="rId13" Type="http://schemas.openxmlformats.org/officeDocument/2006/relationships/hyperlink" Target="http://www.animationfactory.com/en/search/close-up.mc?&amp;oid=4950249&amp;s=1&amp;sc=1&amp;st=242&amp;category_id=E1F&amp;spage=1&amp;hoid=3af3c71b0188e99d07d0448ec8c88098" TargetMode="External"/><Relationship Id="rId18" Type="http://schemas.openxmlformats.org/officeDocument/2006/relationships/image" Target="../media/image9.gif"/><Relationship Id="rId3" Type="http://schemas.openxmlformats.org/officeDocument/2006/relationships/hyperlink" Target="http://www.animationfactory.com/en/search/close-up.mc?&amp;oid=4948214&amp;s=1&amp;sc=1&amp;st=28&amp;category_id=E1&amp;q=chocolate&amp;spage=1&amp;hoid=b2facd037bdf82f0ba285068db569562" TargetMode="External"/><Relationship Id="rId21" Type="http://schemas.openxmlformats.org/officeDocument/2006/relationships/hyperlink" Target="http://www.animationfactory.com/en/search/close-up.mc?&amp;oid=5059971&amp;s=151&amp;sc=151&amp;st=193&amp;category_id=E1H7&amp;spage=7&amp;hoid=0e56dde9865dda5750be688f5a1736a8" TargetMode="External"/><Relationship Id="rId7" Type="http://schemas.openxmlformats.org/officeDocument/2006/relationships/hyperlink" Target="http://www.animationfactory.com/en/search/close-up.mc?&amp;oid=4956972&amp;s=1&amp;sc=1&amp;st=8&amp;category_id=E1&amp;q=dumbbell&amp;spage=1&amp;hoid=9754b4976e36d80dccfb891d6a85b786" TargetMode="External"/><Relationship Id="rId12" Type="http://schemas.openxmlformats.org/officeDocument/2006/relationships/image" Target="../media/image6.gif"/><Relationship Id="rId17" Type="http://schemas.openxmlformats.org/officeDocument/2006/relationships/hyperlink" Target="http://www.animationfactory.com/en/search/close-up.mc?&amp;oid=4952345&amp;s=51&amp;sc=51&amp;st=454&amp;category_id=E1&amp;q=dollar%20bill&amp;spage=3&amp;hoid=57699729f20199d28203d7ad8f4c740b" TargetMode="External"/><Relationship Id="rId2" Type="http://schemas.openxmlformats.org/officeDocument/2006/relationships/notesSlide" Target="../notesSlides/notesSlide1.xml"/><Relationship Id="rId16" Type="http://schemas.openxmlformats.org/officeDocument/2006/relationships/image" Target="../media/image8.gif"/><Relationship Id="rId20" Type="http://schemas.openxmlformats.org/officeDocument/2006/relationships/image" Target="../media/image10.gif"/><Relationship Id="rId1" Type="http://schemas.openxmlformats.org/officeDocument/2006/relationships/slideLayout" Target="../slideLayouts/slideLayout2.xml"/><Relationship Id="rId6" Type="http://schemas.openxmlformats.org/officeDocument/2006/relationships/image" Target="../media/image3.gif"/><Relationship Id="rId11" Type="http://schemas.openxmlformats.org/officeDocument/2006/relationships/hyperlink" Target="http://www.animationfactory.com/en/search/close-up.mc?&amp;oid=5072703&amp;s=1&amp;sc=1&amp;st=536&amp;category_id=E19&amp;spage=1&amp;hoid=6379b2395da3b6ca797ba7a2f0c9a065" TargetMode="External"/><Relationship Id="rId24" Type="http://schemas.openxmlformats.org/officeDocument/2006/relationships/image" Target="../media/image12.gif"/><Relationship Id="rId5" Type="http://schemas.openxmlformats.org/officeDocument/2006/relationships/hyperlink" Target="http://www.animationfactory.com/en/search/close-up.mc?&amp;oid=4938560&amp;s=1&amp;sc=1&amp;st=351&amp;category_id=E1&amp;q=computer%20monitor&amp;spage=1&amp;hoid=97d5319a893b0044c886366d01570b59" TargetMode="External"/><Relationship Id="rId15" Type="http://schemas.openxmlformats.org/officeDocument/2006/relationships/hyperlink" Target="http://www.animationfactory.com/en/search/close-up.mc?&amp;oid=4958303&amp;s=51&amp;sc=51&amp;st=95&amp;category_id=E1&amp;q=motorcycle&amp;spage=3&amp;hoid=6f7c6bdb4f249f12a8173cee73a9ba17" TargetMode="External"/><Relationship Id="rId23" Type="http://schemas.openxmlformats.org/officeDocument/2006/relationships/hyperlink" Target="http://www.animationfactory.com/en/search/close-up.mc?&amp;oid=5269950&amp;s=26&amp;sc=26&amp;st=2094&amp;category_id=E1&amp;q=man&amp;spage=2&amp;hoid=4e9c30f7f9e44c2c2286c9b9420b9f9f" TargetMode="External"/><Relationship Id="rId10" Type="http://schemas.openxmlformats.org/officeDocument/2006/relationships/image" Target="../media/image5.gif"/><Relationship Id="rId19" Type="http://schemas.openxmlformats.org/officeDocument/2006/relationships/hyperlink" Target="http://www.animationfactory.com/en/search/close-up.mc?&amp;oid=4950580&amp;s=76&amp;sc=76&amp;st=819&amp;category_id=E1E&amp;spage=4&amp;hoid=fd64c0c422daf06bbe68ed9723d56abc" TargetMode="External"/><Relationship Id="rId4" Type="http://schemas.openxmlformats.org/officeDocument/2006/relationships/image" Target="../media/image2.gif"/><Relationship Id="rId9" Type="http://schemas.openxmlformats.org/officeDocument/2006/relationships/hyperlink" Target="http://www.animationfactory.com/en/search/close-up.mc?&amp;oid=4951292&amp;s=1&amp;sc=1&amp;st=124&amp;category_id=E1&amp;q=phone&amp;spage=1&amp;hoid=2d271f441da249724f8881afea104561" TargetMode="External"/><Relationship Id="rId14" Type="http://schemas.openxmlformats.org/officeDocument/2006/relationships/image" Target="../media/image7.gif"/><Relationship Id="rId22" Type="http://schemas.openxmlformats.org/officeDocument/2006/relationships/image" Target="../media/image11.gif"/></Relationships>
</file>

<file path=ppt/slides/_rels/slide30.x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image" Target="../media/image33.wmf"/><Relationship Id="rId1" Type="http://schemas.openxmlformats.org/officeDocument/2006/relationships/slideLayout" Target="../slideLayouts/slideLayout2.xml"/><Relationship Id="rId5" Type="http://schemas.openxmlformats.org/officeDocument/2006/relationships/image" Target="../media/image45.emf"/><Relationship Id="rId4" Type="http://schemas.openxmlformats.org/officeDocument/2006/relationships/image" Target="../media/image44.emf"/></Relationships>
</file>

<file path=ppt/slides/_rels/slide31.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33.wmf"/><Relationship Id="rId1" Type="http://schemas.openxmlformats.org/officeDocument/2006/relationships/slideLayout" Target="../slideLayouts/slideLayout2.xml"/><Relationship Id="rId5" Type="http://schemas.openxmlformats.org/officeDocument/2006/relationships/image" Target="../media/image47.emf"/><Relationship Id="rId4" Type="http://schemas.openxmlformats.org/officeDocument/2006/relationships/image" Target="../media/image42.w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emf"/><Relationship Id="rId1" Type="http://schemas.openxmlformats.org/officeDocument/2006/relationships/slideLayout" Target="../slideLayouts/slideLayout2.xml"/><Relationship Id="rId4" Type="http://schemas.openxmlformats.org/officeDocument/2006/relationships/image" Target="../media/image2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Teamwork</a:t>
            </a:r>
          </a:p>
        </p:txBody>
      </p:sp>
    </p:spTree>
    <p:extLst>
      <p:ext uri="{BB962C8B-B14F-4D97-AF65-F5344CB8AC3E}">
        <p14:creationId xmlns:p14="http://schemas.microsoft.com/office/powerpoint/2010/main" val="2011862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792480" y="1046162"/>
            <a:ext cx="6096000" cy="461665"/>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zh-CN" dirty="0">
                <a:latin typeface="+mn-lt"/>
                <a:ea typeface="宋体" panose="02010600030101010101" pitchFamily="2" charset="-122"/>
              </a:rPr>
              <a:t>He sat under the tree and soon fell asleep. </a:t>
            </a:r>
          </a:p>
        </p:txBody>
      </p:sp>
      <p:grpSp>
        <p:nvGrpSpPr>
          <p:cNvPr id="5" name="Group 23"/>
          <p:cNvGrpSpPr>
            <a:grpSpLocks/>
          </p:cNvGrpSpPr>
          <p:nvPr/>
        </p:nvGrpSpPr>
        <p:grpSpPr bwMode="auto">
          <a:xfrm>
            <a:off x="1021080" y="2316480"/>
            <a:ext cx="8580120" cy="4287838"/>
            <a:chOff x="288" y="1152"/>
            <a:chExt cx="3600" cy="2701"/>
          </a:xfrm>
        </p:grpSpPr>
        <p:grpSp>
          <p:nvGrpSpPr>
            <p:cNvPr id="6" name="Group 21"/>
            <p:cNvGrpSpPr>
              <a:grpSpLocks/>
            </p:cNvGrpSpPr>
            <p:nvPr/>
          </p:nvGrpSpPr>
          <p:grpSpPr bwMode="auto">
            <a:xfrm>
              <a:off x="1440" y="1824"/>
              <a:ext cx="2448" cy="2029"/>
              <a:chOff x="1440" y="1824"/>
              <a:chExt cx="2448" cy="2029"/>
            </a:xfrm>
          </p:grpSpPr>
          <p:pic>
            <p:nvPicPr>
              <p:cNvPr id="8" name="Picture 3" descr="FD00738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0" y="1824"/>
                <a:ext cx="1728" cy="2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AutoShape 4"/>
              <p:cNvSpPr>
                <a:spLocks noChangeArrowheads="1"/>
              </p:cNvSpPr>
              <p:nvPr/>
            </p:nvSpPr>
            <p:spPr bwMode="auto">
              <a:xfrm>
                <a:off x="1440" y="2640"/>
                <a:ext cx="720" cy="288"/>
              </a:xfrm>
              <a:prstGeom prst="cloudCallout">
                <a:avLst>
                  <a:gd name="adj1" fmla="val 97083"/>
                  <a:gd name="adj2" fmla="val 210417"/>
                </a:avLst>
              </a:prstGeom>
              <a:solidFill>
                <a:schemeClr val="accent1"/>
              </a:solidFill>
              <a:ln w="9525">
                <a:solidFill>
                  <a:schemeClr val="tx1"/>
                </a:solidFill>
                <a:miter lim="800000"/>
                <a:headEnd/>
                <a:tailEnd/>
              </a:ln>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zh-CN" altLang="en-US">
                  <a:ea typeface="宋体" panose="02010600030101010101" pitchFamily="2" charset="-122"/>
                </a:endParaRPr>
              </a:p>
            </p:txBody>
          </p:sp>
          <p:sp>
            <p:nvSpPr>
              <p:cNvPr id="10" name="AutoShape 6"/>
              <p:cNvSpPr>
                <a:spLocks noChangeArrowheads="1"/>
              </p:cNvSpPr>
              <p:nvPr/>
            </p:nvSpPr>
            <p:spPr bwMode="auto">
              <a:xfrm>
                <a:off x="1488" y="2496"/>
                <a:ext cx="288" cy="576"/>
              </a:xfrm>
              <a:prstGeom prst="star4">
                <a:avLst>
                  <a:gd name="adj" fmla="val 12500"/>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p>
            </p:txBody>
          </p:sp>
          <p:sp>
            <p:nvSpPr>
              <p:cNvPr id="11" name="AutoShape 20"/>
              <p:cNvSpPr>
                <a:spLocks noChangeArrowheads="1"/>
              </p:cNvSpPr>
              <p:nvPr/>
            </p:nvSpPr>
            <p:spPr bwMode="auto">
              <a:xfrm>
                <a:off x="1824" y="2496"/>
                <a:ext cx="288" cy="576"/>
              </a:xfrm>
              <a:prstGeom prst="star4">
                <a:avLst>
                  <a:gd name="adj" fmla="val 12500"/>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p>
            </p:txBody>
          </p:sp>
        </p:grpSp>
        <p:pic>
          <p:nvPicPr>
            <p:cNvPr id="7" name="Picture 22" descr="BD05219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8" y="1152"/>
              <a:ext cx="749" cy="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503024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774308" y="868680"/>
            <a:ext cx="8305800" cy="830997"/>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zh-CN" dirty="0">
                <a:latin typeface="+mn-lt"/>
                <a:ea typeface="宋体" panose="02010600030101010101" pitchFamily="2" charset="-122"/>
              </a:rPr>
              <a:t>The tortoise plodding on overtook him and soon finished the race, emerging as the undisputed champ. </a:t>
            </a:r>
          </a:p>
        </p:txBody>
      </p:sp>
      <p:pic>
        <p:nvPicPr>
          <p:cNvPr id="75" name="Picture 3" descr="FD00738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073050"/>
            <a:ext cx="1905000" cy="178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 name="Picture 4" descr="j013716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40281" y="5045393"/>
            <a:ext cx="1493520" cy="790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 name="Picture 71" descr="BD05219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5828" y="4355781"/>
            <a:ext cx="1043433" cy="163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50631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792480" y="1266825"/>
            <a:ext cx="7787640" cy="461665"/>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zh-CN" dirty="0">
                <a:latin typeface="+mn-lt"/>
                <a:ea typeface="宋体" panose="02010600030101010101" pitchFamily="2" charset="-122"/>
              </a:rPr>
              <a:t>The hare woke up and realized that he'd lost the race.</a:t>
            </a:r>
          </a:p>
        </p:txBody>
      </p:sp>
      <p:pic>
        <p:nvPicPr>
          <p:cNvPr id="5" name="Picture 4" descr="j013716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 y="5045393"/>
            <a:ext cx="1493520" cy="790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1" descr="BD05219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2480" y="4228623"/>
            <a:ext cx="1043433" cy="163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3" descr="j011086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88858" y="4602480"/>
            <a:ext cx="1503142" cy="2255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25706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81200" y="1371600"/>
            <a:ext cx="76962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zh-CN" sz="3200" dirty="0">
                <a:latin typeface="+mn-lt"/>
                <a:ea typeface="宋体" panose="02010600030101010101" pitchFamily="2" charset="-122"/>
              </a:rPr>
              <a:t>The moral of the story:</a:t>
            </a:r>
            <a:r>
              <a:rPr lang="en-US" altLang="zh-CN" sz="3200" dirty="0">
                <a:solidFill>
                  <a:srgbClr val="CC0000"/>
                </a:solidFill>
                <a:latin typeface="+mn-lt"/>
                <a:ea typeface="宋体" panose="02010600030101010101" pitchFamily="2" charset="-122"/>
              </a:rPr>
              <a:t> </a:t>
            </a:r>
            <a:r>
              <a:rPr lang="en-US" altLang="zh-CN" sz="3200" i="1" dirty="0">
                <a:solidFill>
                  <a:srgbClr val="CC0000"/>
                </a:solidFill>
                <a:latin typeface="+mn-lt"/>
                <a:ea typeface="宋体" panose="02010600030101010101" pitchFamily="2" charset="-122"/>
              </a:rPr>
              <a:t>slow and steady wins the race</a:t>
            </a:r>
            <a:r>
              <a:rPr lang="en-US" altLang="zh-CN" sz="3200" dirty="0">
                <a:solidFill>
                  <a:srgbClr val="CC0000"/>
                </a:solidFill>
                <a:latin typeface="+mn-lt"/>
                <a:ea typeface="宋体" panose="02010600030101010101" pitchFamily="2" charset="-122"/>
              </a:rPr>
              <a:t>.</a:t>
            </a:r>
            <a:r>
              <a:rPr lang="en-US" altLang="zh-CN" sz="3200" dirty="0">
                <a:latin typeface="+mn-lt"/>
                <a:ea typeface="宋体" panose="02010600030101010101" pitchFamily="2" charset="-122"/>
              </a:rPr>
              <a:t> </a:t>
            </a:r>
          </a:p>
          <a:p>
            <a:pPr eaLnBrk="1" hangingPunct="1"/>
            <a:endParaRPr lang="en-US" altLang="zh-CN" sz="3200" dirty="0">
              <a:latin typeface="+mn-lt"/>
              <a:ea typeface="宋体" panose="02010600030101010101" pitchFamily="2" charset="-122"/>
            </a:endParaRPr>
          </a:p>
          <a:p>
            <a:pPr eaLnBrk="1" hangingPunct="1"/>
            <a:r>
              <a:rPr lang="en-US" altLang="zh-CN" sz="3200" dirty="0">
                <a:latin typeface="+mn-lt"/>
                <a:ea typeface="宋体" panose="02010600030101010101" pitchFamily="2" charset="-122"/>
              </a:rPr>
              <a:t>This is the version of the story that we've all grown up with. </a:t>
            </a:r>
          </a:p>
        </p:txBody>
      </p:sp>
    </p:spTree>
    <p:extLst>
      <p:ext uri="{BB962C8B-B14F-4D97-AF65-F5344CB8AC3E}">
        <p14:creationId xmlns:p14="http://schemas.microsoft.com/office/powerpoint/2010/main" val="1095524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822960"/>
            <a:ext cx="9720072" cy="868680"/>
          </a:xfrm>
        </p:spPr>
        <p:txBody>
          <a:bodyPr>
            <a:normAutofit/>
          </a:bodyPr>
          <a:lstStyle/>
          <a:p>
            <a:r>
              <a:rPr lang="en-US" sz="4000" dirty="0"/>
              <a:t>Activity – Who's line is it anyway</a:t>
            </a:r>
          </a:p>
        </p:txBody>
      </p:sp>
      <p:pic>
        <p:nvPicPr>
          <p:cNvPr id="2050"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2575" y="2629852"/>
            <a:ext cx="6705600" cy="37719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80326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2407920" y="2438400"/>
            <a:ext cx="7772400" cy="1143000"/>
          </a:xfrm>
        </p:spPr>
        <p:txBody>
          <a:bodyPr>
            <a:normAutofit/>
          </a:bodyPr>
          <a:lstStyle/>
          <a:p>
            <a:pPr algn="ctr" eaLnBrk="1" hangingPunct="1"/>
            <a:r>
              <a:rPr lang="en-US" altLang="zh-CN" sz="4800" dirty="0">
                <a:ea typeface="宋体" panose="02010600030101010101" pitchFamily="2" charset="-122"/>
              </a:rPr>
              <a:t>But the story continues…</a:t>
            </a:r>
          </a:p>
        </p:txBody>
      </p:sp>
      <p:pic>
        <p:nvPicPr>
          <p:cNvPr id="3" name="Picture 3" descr="j013707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50280" y="3912049"/>
            <a:ext cx="2300520" cy="2789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N00649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3760" y="3581400"/>
            <a:ext cx="1655445" cy="3196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11283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807720" y="853440"/>
            <a:ext cx="3459480" cy="4524315"/>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zh-CN" dirty="0">
                <a:latin typeface="+mn-lt"/>
                <a:ea typeface="宋体" panose="02010600030101010101" pitchFamily="2" charset="-122"/>
              </a:rPr>
              <a:t>The hare was disappointed at losing the race and he did some soul-searching.</a:t>
            </a:r>
          </a:p>
          <a:p>
            <a:pPr eaLnBrk="1" hangingPunct="1"/>
            <a:r>
              <a:rPr lang="en-US" altLang="zh-CN" dirty="0">
                <a:latin typeface="+mn-lt"/>
                <a:ea typeface="宋体" panose="02010600030101010101" pitchFamily="2" charset="-122"/>
              </a:rPr>
              <a:t>He realized that he'd lost the race only because he had been overconfident, careless and laidback.</a:t>
            </a:r>
          </a:p>
          <a:p>
            <a:pPr eaLnBrk="1" hangingPunct="1"/>
            <a:r>
              <a:rPr lang="en-US" altLang="zh-CN" dirty="0">
                <a:latin typeface="+mn-lt"/>
                <a:ea typeface="宋体" panose="02010600030101010101" pitchFamily="2" charset="-122"/>
              </a:rPr>
              <a:t>If he had not taken things for granted, there's no way the tortoise could have beaten him. </a:t>
            </a:r>
          </a:p>
        </p:txBody>
      </p:sp>
      <p:grpSp>
        <p:nvGrpSpPr>
          <p:cNvPr id="5" name="Group 6"/>
          <p:cNvGrpSpPr>
            <a:grpSpLocks/>
          </p:cNvGrpSpPr>
          <p:nvPr/>
        </p:nvGrpSpPr>
        <p:grpSpPr bwMode="auto">
          <a:xfrm>
            <a:off x="7909560" y="2347913"/>
            <a:ext cx="3826129" cy="4510088"/>
            <a:chOff x="3168" y="1239"/>
            <a:chExt cx="2268" cy="2841"/>
          </a:xfrm>
        </p:grpSpPr>
        <p:pic>
          <p:nvPicPr>
            <p:cNvPr id="6" name="Picture 4" descr="SO00818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68" y="1872"/>
              <a:ext cx="2141" cy="2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5"/>
            <p:cNvSpPr>
              <a:spLocks noChangeArrowheads="1"/>
            </p:cNvSpPr>
            <p:nvPr/>
          </p:nvSpPr>
          <p:spPr bwMode="auto">
            <a:xfrm>
              <a:off x="4236" y="1239"/>
              <a:ext cx="1200" cy="960"/>
            </a:xfrm>
            <a:prstGeom prst="cloudCallout">
              <a:avLst>
                <a:gd name="adj1" fmla="val -43750"/>
                <a:gd name="adj2" fmla="val 70000"/>
              </a:avLst>
            </a:prstGeom>
            <a:solidFill>
              <a:schemeClr val="accent1"/>
            </a:solidFill>
            <a:ln w="9525">
              <a:solidFill>
                <a:schemeClr val="tx1"/>
              </a:solidFill>
              <a:miter lim="800000"/>
              <a:headEnd/>
              <a:tailEnd/>
            </a:ln>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zh-CN" dirty="0">
                  <a:ea typeface="宋体" panose="02010600030101010101" pitchFamily="2" charset="-122"/>
                </a:rPr>
                <a:t>Why did I lose the race?</a:t>
              </a:r>
            </a:p>
          </p:txBody>
        </p:sp>
      </p:grpSp>
    </p:spTree>
    <p:extLst>
      <p:ext uri="{BB962C8B-B14F-4D97-AF65-F5344CB8AC3E}">
        <p14:creationId xmlns:p14="http://schemas.microsoft.com/office/powerpoint/2010/main" val="15080136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9"/>
          <p:cNvGrpSpPr>
            <a:grpSpLocks/>
          </p:cNvGrpSpPr>
          <p:nvPr/>
        </p:nvGrpSpPr>
        <p:grpSpPr bwMode="auto">
          <a:xfrm>
            <a:off x="4815840" y="2026285"/>
            <a:ext cx="6324600" cy="4664075"/>
            <a:chOff x="672" y="758"/>
            <a:chExt cx="3984" cy="2938"/>
          </a:xfrm>
        </p:grpSpPr>
        <p:pic>
          <p:nvPicPr>
            <p:cNvPr id="5" name="Picture 2" descr="j013707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60" y="2208"/>
              <a:ext cx="1296" cy="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AN00649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 y="2016"/>
              <a:ext cx="1152" cy="1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4"/>
            <p:cNvSpPr>
              <a:spLocks noChangeArrowheads="1"/>
            </p:cNvSpPr>
            <p:nvPr/>
          </p:nvSpPr>
          <p:spPr bwMode="auto">
            <a:xfrm>
              <a:off x="1776" y="2064"/>
              <a:ext cx="802" cy="412"/>
            </a:xfrm>
            <a:prstGeom prst="cloudCallout">
              <a:avLst>
                <a:gd name="adj1" fmla="val 58602"/>
                <a:gd name="adj2" fmla="val 17475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endParaRPr lang="zh-CN" altLang="en-US">
                <a:ea typeface="宋体" panose="02010600030101010101" pitchFamily="2" charset="-122"/>
              </a:endParaRPr>
            </a:p>
          </p:txBody>
        </p:sp>
        <p:sp>
          <p:nvSpPr>
            <p:cNvPr id="8" name="AutoShape 5"/>
            <p:cNvSpPr>
              <a:spLocks noChangeArrowheads="1"/>
            </p:cNvSpPr>
            <p:nvPr/>
          </p:nvSpPr>
          <p:spPr bwMode="auto">
            <a:xfrm>
              <a:off x="1661" y="1776"/>
              <a:ext cx="1411" cy="912"/>
            </a:xfrm>
            <a:prstGeom prst="cloudCallout">
              <a:avLst>
                <a:gd name="adj1" fmla="val -60338"/>
                <a:gd name="adj2" fmla="val 70713"/>
              </a:avLst>
            </a:prstGeom>
            <a:solidFill>
              <a:schemeClr val="accent1"/>
            </a:solidFill>
            <a:ln w="9525">
              <a:solidFill>
                <a:schemeClr val="tx1"/>
              </a:solidFill>
              <a:miter lim="800000"/>
              <a:headEnd/>
              <a:tailEnd/>
            </a:ln>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zh-CN" altLang="en-US">
                <a:ea typeface="宋体" panose="02010600030101010101" pitchFamily="2" charset="-122"/>
              </a:endParaRPr>
            </a:p>
          </p:txBody>
        </p:sp>
        <p:sp>
          <p:nvSpPr>
            <p:cNvPr id="9" name="Text Box 6"/>
            <p:cNvSpPr txBox="1">
              <a:spLocks noChangeArrowheads="1"/>
            </p:cNvSpPr>
            <p:nvPr/>
          </p:nvSpPr>
          <p:spPr bwMode="auto">
            <a:xfrm>
              <a:off x="1815" y="1934"/>
              <a:ext cx="1155"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zh-CN" dirty="0">
                  <a:ea typeface="宋体" panose="02010600030101010101" pitchFamily="2" charset="-122"/>
                </a:rPr>
                <a:t>Can we have </a:t>
              </a:r>
            </a:p>
            <a:p>
              <a:pPr eaLnBrk="1" hangingPunct="1"/>
              <a:r>
                <a:rPr lang="en-US" altLang="zh-CN" dirty="0">
                  <a:ea typeface="宋体" panose="02010600030101010101" pitchFamily="2" charset="-122"/>
                </a:rPr>
                <a:t>another race?</a:t>
              </a:r>
            </a:p>
          </p:txBody>
        </p:sp>
        <p:sp>
          <p:nvSpPr>
            <p:cNvPr id="10" name="AutoShape 7"/>
            <p:cNvSpPr>
              <a:spLocks noChangeArrowheads="1"/>
            </p:cNvSpPr>
            <p:nvPr/>
          </p:nvSpPr>
          <p:spPr bwMode="auto">
            <a:xfrm>
              <a:off x="2578" y="758"/>
              <a:ext cx="1214" cy="730"/>
            </a:xfrm>
            <a:prstGeom prst="cloudCallout">
              <a:avLst>
                <a:gd name="adj1" fmla="val 76787"/>
                <a:gd name="adj2" fmla="val 168648"/>
              </a:avLst>
            </a:prstGeom>
            <a:solidFill>
              <a:schemeClr val="accent1"/>
            </a:solidFill>
            <a:ln w="9525">
              <a:solidFill>
                <a:schemeClr val="tx1"/>
              </a:solidFill>
              <a:miter lim="800000"/>
              <a:headEnd/>
              <a:tailEnd/>
            </a:ln>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zh-CN" altLang="en-US">
                <a:ea typeface="宋体" panose="02010600030101010101" pitchFamily="2" charset="-122"/>
              </a:endParaRPr>
            </a:p>
          </p:txBody>
        </p:sp>
        <p:sp>
          <p:nvSpPr>
            <p:cNvPr id="11" name="Text Box 8"/>
            <p:cNvSpPr txBox="1">
              <a:spLocks noChangeArrowheads="1"/>
            </p:cNvSpPr>
            <p:nvPr/>
          </p:nvSpPr>
          <p:spPr bwMode="auto">
            <a:xfrm>
              <a:off x="2878" y="964"/>
              <a:ext cx="57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zh-CN" dirty="0">
                  <a:ea typeface="宋体" panose="02010600030101010101" pitchFamily="2" charset="-122"/>
                </a:rPr>
                <a:t>Okay.</a:t>
              </a:r>
            </a:p>
          </p:txBody>
        </p:sp>
      </p:grpSp>
      <p:sp>
        <p:nvSpPr>
          <p:cNvPr id="12" name="Rectangle 10"/>
          <p:cNvSpPr>
            <a:spLocks noChangeArrowheads="1"/>
          </p:cNvSpPr>
          <p:nvPr/>
        </p:nvSpPr>
        <p:spPr bwMode="auto">
          <a:xfrm>
            <a:off x="777240" y="841196"/>
            <a:ext cx="3429000" cy="1200329"/>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zh-CN" dirty="0">
                <a:latin typeface="+mn-lt"/>
                <a:ea typeface="宋体" panose="02010600030101010101" pitchFamily="2" charset="-122"/>
              </a:rPr>
              <a:t>So he challenged the tortoise to another race. The tortoise agreed.  </a:t>
            </a:r>
          </a:p>
        </p:txBody>
      </p:sp>
    </p:spTree>
    <p:extLst>
      <p:ext uri="{BB962C8B-B14F-4D97-AF65-F5344CB8AC3E}">
        <p14:creationId xmlns:p14="http://schemas.microsoft.com/office/powerpoint/2010/main" val="5985484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792480" y="822960"/>
            <a:ext cx="4572000" cy="1569660"/>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zh-CN" dirty="0">
                <a:latin typeface="+mn-lt"/>
                <a:ea typeface="宋体" panose="02010600030101010101" pitchFamily="2" charset="-122"/>
              </a:rPr>
              <a:t>This time, the hare went all out and ran without stopping from start to finish.</a:t>
            </a:r>
          </a:p>
          <a:p>
            <a:r>
              <a:rPr lang="en-US" altLang="zh-CN" dirty="0">
                <a:latin typeface="+mn-lt"/>
                <a:ea typeface="宋体" panose="02010600030101010101" pitchFamily="2" charset="-122"/>
              </a:rPr>
              <a:t>He won by several miles. </a:t>
            </a:r>
          </a:p>
        </p:txBody>
      </p:sp>
      <p:pic>
        <p:nvPicPr>
          <p:cNvPr id="61" name="Picture 10" descr="j013716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9400" y="4770120"/>
            <a:ext cx="1752600" cy="836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 name="Picture 3" descr="AN00648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5625" y="4532507"/>
            <a:ext cx="1318015" cy="1013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 name="Picture 4" descr="BD05219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3276600"/>
            <a:ext cx="1135625" cy="233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75864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051560" y="807720"/>
            <a:ext cx="104394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zh-CN" sz="3200" dirty="0">
                <a:latin typeface="+mn-lt"/>
                <a:ea typeface="宋体" panose="02010600030101010101" pitchFamily="2" charset="-122"/>
              </a:rPr>
              <a:t>The moral of the story? </a:t>
            </a:r>
          </a:p>
          <a:p>
            <a:pPr eaLnBrk="1" hangingPunct="1"/>
            <a:endParaRPr lang="en-US" altLang="zh-CN" sz="3200" dirty="0">
              <a:latin typeface="+mn-lt"/>
              <a:ea typeface="宋体" panose="02010600030101010101" pitchFamily="2" charset="-122"/>
            </a:endParaRPr>
          </a:p>
          <a:p>
            <a:pPr eaLnBrk="1" hangingPunct="1"/>
            <a:r>
              <a:rPr lang="en-US" altLang="zh-CN" sz="3200" dirty="0">
                <a:solidFill>
                  <a:srgbClr val="C00000"/>
                </a:solidFill>
                <a:latin typeface="+mn-lt"/>
                <a:ea typeface="宋体" panose="02010600030101010101" pitchFamily="2" charset="-122"/>
              </a:rPr>
              <a:t>Fast and consistent will always beat the slow and steady. If you have two people in your organization, one slow, disciplined and reliable, and the other fast and still reliable at what he/she does, the fast and reliable employee will consistently climb the organizational ladder faster than the slow, disciplined chap.</a:t>
            </a:r>
          </a:p>
          <a:p>
            <a:pPr eaLnBrk="1" hangingPunct="1"/>
            <a:r>
              <a:rPr lang="en-US" altLang="zh-CN" sz="3200" dirty="0">
                <a:latin typeface="+mn-lt"/>
                <a:ea typeface="宋体" panose="02010600030101010101" pitchFamily="2" charset="-122"/>
              </a:rPr>
              <a:t> </a:t>
            </a:r>
          </a:p>
          <a:p>
            <a:pPr eaLnBrk="1" hangingPunct="1"/>
            <a:r>
              <a:rPr lang="en-US" altLang="zh-CN" sz="3200" dirty="0">
                <a:latin typeface="+mn-lt"/>
                <a:ea typeface="宋体" panose="02010600030101010101" pitchFamily="2" charset="-122"/>
              </a:rPr>
              <a:t>It's good to be slow and steady; but it's better to be fast and reliable. </a:t>
            </a:r>
          </a:p>
        </p:txBody>
      </p:sp>
    </p:spTree>
    <p:extLst>
      <p:ext uri="{BB962C8B-B14F-4D97-AF65-F5344CB8AC3E}">
        <p14:creationId xmlns:p14="http://schemas.microsoft.com/office/powerpoint/2010/main" val="1390381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899160"/>
            <a:ext cx="9720072" cy="792480"/>
          </a:xfrm>
        </p:spPr>
        <p:txBody>
          <a:bodyPr>
            <a:normAutofit/>
          </a:bodyPr>
          <a:lstStyle/>
          <a:p>
            <a:r>
              <a:rPr lang="en-US" sz="4000" dirty="0"/>
              <a:t> What is Teamwork &amp; Team Building</a:t>
            </a:r>
          </a:p>
        </p:txBody>
      </p:sp>
      <p:sp>
        <p:nvSpPr>
          <p:cNvPr id="3" name="Content Placeholder 2"/>
          <p:cNvSpPr>
            <a:spLocks noGrp="1"/>
          </p:cNvSpPr>
          <p:nvPr>
            <p:ph idx="1"/>
          </p:nvPr>
        </p:nvSpPr>
        <p:spPr>
          <a:xfrm>
            <a:off x="1024128" y="1971675"/>
            <a:ext cx="9720073" cy="4600575"/>
          </a:xfrm>
        </p:spPr>
        <p:txBody>
          <a:bodyPr>
            <a:noAutofit/>
          </a:bodyPr>
          <a:lstStyle/>
          <a:p>
            <a:pPr>
              <a:lnSpc>
                <a:spcPct val="80000"/>
              </a:lnSpc>
              <a:buFont typeface="Wingdings" panose="05000000000000000000" pitchFamily="2" charset="2"/>
              <a:buNone/>
            </a:pPr>
            <a:r>
              <a:rPr lang="en-US" sz="2400" b="1" dirty="0"/>
              <a:t>Teamwork</a:t>
            </a:r>
          </a:p>
          <a:p>
            <a:pPr marL="0" indent="0">
              <a:lnSpc>
                <a:spcPct val="80000"/>
              </a:lnSpc>
              <a:buNone/>
            </a:pPr>
            <a:r>
              <a:rPr lang="en-US" sz="2400" dirty="0"/>
              <a:t>Concept of people working together as a team.</a:t>
            </a:r>
          </a:p>
          <a:p>
            <a:pPr>
              <a:lnSpc>
                <a:spcPct val="80000"/>
              </a:lnSpc>
              <a:buFont typeface="Wingdings" panose="05000000000000000000" pitchFamily="2" charset="2"/>
              <a:buNone/>
            </a:pPr>
            <a:endParaRPr lang="en-US" sz="2400" dirty="0"/>
          </a:p>
          <a:p>
            <a:pPr>
              <a:lnSpc>
                <a:spcPct val="80000"/>
              </a:lnSpc>
              <a:buFont typeface="Wingdings" panose="05000000000000000000" pitchFamily="2" charset="2"/>
              <a:buNone/>
            </a:pPr>
            <a:r>
              <a:rPr lang="en-US" sz="2400" b="1" dirty="0"/>
              <a:t>Team player</a:t>
            </a:r>
          </a:p>
          <a:p>
            <a:pPr marL="0" indent="0">
              <a:lnSpc>
                <a:spcPct val="80000"/>
              </a:lnSpc>
              <a:buNone/>
            </a:pPr>
            <a:r>
              <a:rPr lang="en-US" sz="2400" dirty="0"/>
              <a:t>A team player is someone who is able to get along with their colleagues and work together in a organized group.</a:t>
            </a:r>
          </a:p>
          <a:p>
            <a:pPr>
              <a:lnSpc>
                <a:spcPct val="80000"/>
              </a:lnSpc>
              <a:buFont typeface="Wingdings" panose="05000000000000000000" pitchFamily="2" charset="2"/>
              <a:buNone/>
            </a:pPr>
            <a:endParaRPr lang="en-US" sz="2400" dirty="0"/>
          </a:p>
          <a:p>
            <a:pPr>
              <a:lnSpc>
                <a:spcPct val="80000"/>
              </a:lnSpc>
              <a:buFont typeface="Wingdings" panose="05000000000000000000" pitchFamily="2" charset="2"/>
              <a:buNone/>
            </a:pPr>
            <a:r>
              <a:rPr lang="en-US" sz="2400" b="1" dirty="0"/>
              <a:t>Team Building</a:t>
            </a:r>
          </a:p>
          <a:p>
            <a:pPr marL="0" indent="0">
              <a:lnSpc>
                <a:spcPct val="80000"/>
              </a:lnSpc>
              <a:buNone/>
            </a:pPr>
            <a:r>
              <a:rPr lang="en-US" sz="2400" dirty="0"/>
              <a:t>Process of establishing and developing a greater sense of collaboration and trust between members.</a:t>
            </a:r>
          </a:p>
        </p:txBody>
      </p:sp>
    </p:spTree>
    <p:extLst>
      <p:ext uri="{BB962C8B-B14F-4D97-AF65-F5344CB8AC3E}">
        <p14:creationId xmlns:p14="http://schemas.microsoft.com/office/powerpoint/2010/main" val="1721603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2331720" y="2636520"/>
            <a:ext cx="7772400" cy="1143000"/>
          </a:xfrm>
        </p:spPr>
        <p:txBody>
          <a:bodyPr>
            <a:normAutofit/>
          </a:bodyPr>
          <a:lstStyle/>
          <a:p>
            <a:pPr algn="ctr" eaLnBrk="1" hangingPunct="1"/>
            <a:r>
              <a:rPr lang="en-US" altLang="zh-CN" sz="4800" dirty="0">
                <a:ea typeface="宋体" panose="02010600030101010101" pitchFamily="2" charset="-122"/>
              </a:rPr>
              <a:t>But the story doesn't end here…</a:t>
            </a:r>
          </a:p>
        </p:txBody>
      </p:sp>
    </p:spTree>
    <p:extLst>
      <p:ext uri="{BB962C8B-B14F-4D97-AF65-F5344CB8AC3E}">
        <p14:creationId xmlns:p14="http://schemas.microsoft.com/office/powerpoint/2010/main" val="453103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792480" y="822960"/>
            <a:ext cx="3810000" cy="1927225"/>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zh-CN" dirty="0">
                <a:latin typeface="+mn-lt"/>
                <a:ea typeface="宋体" panose="02010600030101010101" pitchFamily="2" charset="-122"/>
              </a:rPr>
              <a:t>The tortoise did some thinking this time, and realized that there's no way he can beat the hare in a race the way it was currently formatted. </a:t>
            </a:r>
          </a:p>
        </p:txBody>
      </p:sp>
      <p:grpSp>
        <p:nvGrpSpPr>
          <p:cNvPr id="5" name="Group 5"/>
          <p:cNvGrpSpPr>
            <a:grpSpLocks/>
          </p:cNvGrpSpPr>
          <p:nvPr/>
        </p:nvGrpSpPr>
        <p:grpSpPr bwMode="auto">
          <a:xfrm>
            <a:off x="7212648" y="1295400"/>
            <a:ext cx="4202113" cy="5334000"/>
            <a:chOff x="3113" y="816"/>
            <a:chExt cx="2647" cy="3360"/>
          </a:xfrm>
        </p:grpSpPr>
        <p:pic>
          <p:nvPicPr>
            <p:cNvPr id="6" name="Picture 3" descr="j01281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3" y="2640"/>
              <a:ext cx="1463" cy="1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4"/>
            <p:cNvSpPr>
              <a:spLocks noChangeArrowheads="1"/>
            </p:cNvSpPr>
            <p:nvPr/>
          </p:nvSpPr>
          <p:spPr bwMode="auto">
            <a:xfrm>
              <a:off x="4512" y="816"/>
              <a:ext cx="1248" cy="1296"/>
            </a:xfrm>
            <a:prstGeom prst="cloudCallout">
              <a:avLst>
                <a:gd name="adj1" fmla="val -81009"/>
                <a:gd name="adj2" fmla="val 78301"/>
              </a:avLst>
            </a:prstGeom>
            <a:solidFill>
              <a:schemeClr val="accent1"/>
            </a:solidFill>
            <a:ln w="9525">
              <a:solidFill>
                <a:schemeClr val="tx1"/>
              </a:solidFill>
              <a:miter lim="800000"/>
              <a:headEnd/>
              <a:tailEnd/>
            </a:ln>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zh-CN" dirty="0">
                  <a:ea typeface="宋体" panose="02010600030101010101" pitchFamily="2" charset="-122"/>
                </a:rPr>
                <a:t>How can I can win the hare?</a:t>
              </a:r>
            </a:p>
          </p:txBody>
        </p:sp>
      </p:grpSp>
    </p:spTree>
    <p:extLst>
      <p:ext uri="{BB962C8B-B14F-4D97-AF65-F5344CB8AC3E}">
        <p14:creationId xmlns:p14="http://schemas.microsoft.com/office/powerpoint/2010/main" val="12168458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777240" y="868680"/>
            <a:ext cx="3048000" cy="2292350"/>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zh-CN" dirty="0">
                <a:latin typeface="+mn-lt"/>
                <a:ea typeface="宋体" panose="02010600030101010101" pitchFamily="2" charset="-122"/>
              </a:rPr>
              <a:t>He thought for a while, and then challenged the hare to another race, but on a slightly different route. </a:t>
            </a:r>
          </a:p>
          <a:p>
            <a:r>
              <a:rPr lang="en-US" altLang="zh-CN" dirty="0">
                <a:latin typeface="+mn-lt"/>
                <a:ea typeface="宋体" panose="02010600030101010101" pitchFamily="2" charset="-122"/>
              </a:rPr>
              <a:t>The hare agreed. </a:t>
            </a:r>
          </a:p>
        </p:txBody>
      </p:sp>
      <p:grpSp>
        <p:nvGrpSpPr>
          <p:cNvPr id="5" name="Group 12"/>
          <p:cNvGrpSpPr>
            <a:grpSpLocks/>
          </p:cNvGrpSpPr>
          <p:nvPr/>
        </p:nvGrpSpPr>
        <p:grpSpPr bwMode="auto">
          <a:xfrm>
            <a:off x="3505200" y="1204278"/>
            <a:ext cx="7991475" cy="5440363"/>
            <a:chOff x="672" y="269"/>
            <a:chExt cx="5034" cy="3427"/>
          </a:xfrm>
        </p:grpSpPr>
        <p:pic>
          <p:nvPicPr>
            <p:cNvPr id="6" name="Picture 2" descr="j013707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60" y="2208"/>
              <a:ext cx="1296" cy="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descr="AN00649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 y="2016"/>
              <a:ext cx="1152" cy="1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AutoShape 5"/>
            <p:cNvSpPr>
              <a:spLocks noChangeArrowheads="1"/>
            </p:cNvSpPr>
            <p:nvPr/>
          </p:nvSpPr>
          <p:spPr bwMode="auto">
            <a:xfrm>
              <a:off x="1872" y="1872"/>
              <a:ext cx="1248" cy="816"/>
            </a:xfrm>
            <a:prstGeom prst="cloudCallout">
              <a:avLst>
                <a:gd name="adj1" fmla="val -60338"/>
                <a:gd name="adj2" fmla="val 70713"/>
              </a:avLst>
            </a:prstGeom>
            <a:solidFill>
              <a:schemeClr val="accent1"/>
            </a:solidFill>
            <a:ln w="9525">
              <a:solidFill>
                <a:schemeClr val="tx1"/>
              </a:solidFill>
              <a:miter lim="800000"/>
              <a:headEnd/>
              <a:tailEnd/>
            </a:ln>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zh-CN" altLang="en-US">
                <a:ea typeface="宋体" panose="02010600030101010101" pitchFamily="2" charset="-122"/>
              </a:endParaRPr>
            </a:p>
          </p:txBody>
        </p:sp>
        <p:sp>
          <p:nvSpPr>
            <p:cNvPr id="9" name="Text Box 6"/>
            <p:cNvSpPr txBox="1">
              <a:spLocks noChangeArrowheads="1"/>
            </p:cNvSpPr>
            <p:nvPr/>
          </p:nvSpPr>
          <p:spPr bwMode="auto">
            <a:xfrm>
              <a:off x="2208" y="2112"/>
              <a:ext cx="5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zh-CN" dirty="0">
                  <a:ea typeface="宋体" panose="02010600030101010101" pitchFamily="2" charset="-122"/>
                </a:rPr>
                <a:t>Sure!</a:t>
              </a:r>
            </a:p>
          </p:txBody>
        </p:sp>
        <p:sp>
          <p:nvSpPr>
            <p:cNvPr id="10" name="AutoShape 7"/>
            <p:cNvSpPr>
              <a:spLocks noChangeArrowheads="1"/>
            </p:cNvSpPr>
            <p:nvPr/>
          </p:nvSpPr>
          <p:spPr bwMode="auto">
            <a:xfrm>
              <a:off x="1500" y="269"/>
              <a:ext cx="2654" cy="1152"/>
            </a:xfrm>
            <a:prstGeom prst="cloudCallout">
              <a:avLst>
                <a:gd name="adj1" fmla="val 46468"/>
                <a:gd name="adj2" fmla="val 132204"/>
              </a:avLst>
            </a:prstGeom>
            <a:solidFill>
              <a:schemeClr val="accent1"/>
            </a:solidFill>
            <a:ln w="9525">
              <a:solidFill>
                <a:schemeClr val="tx1"/>
              </a:solidFill>
              <a:miter lim="800000"/>
              <a:headEnd/>
              <a:tailEnd/>
            </a:ln>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zh-CN" altLang="en-US">
                <a:ea typeface="宋体" panose="02010600030101010101" pitchFamily="2" charset="-122"/>
              </a:endParaRPr>
            </a:p>
          </p:txBody>
        </p:sp>
        <p:sp>
          <p:nvSpPr>
            <p:cNvPr id="11" name="Text Box 8"/>
            <p:cNvSpPr txBox="1">
              <a:spLocks noChangeArrowheads="1"/>
            </p:cNvSpPr>
            <p:nvPr/>
          </p:nvSpPr>
          <p:spPr bwMode="auto">
            <a:xfrm>
              <a:off x="1776" y="424"/>
              <a:ext cx="2160"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zh-CN" dirty="0">
                  <a:ea typeface="宋体" panose="02010600030101010101" pitchFamily="2" charset="-122"/>
                </a:rPr>
                <a:t>Can we have another race? This time we’ll go through a different route.</a:t>
              </a:r>
            </a:p>
          </p:txBody>
        </p:sp>
        <p:sp>
          <p:nvSpPr>
            <p:cNvPr id="12" name="AutoShape 10"/>
            <p:cNvSpPr>
              <a:spLocks noChangeArrowheads="1"/>
            </p:cNvSpPr>
            <p:nvPr/>
          </p:nvSpPr>
          <p:spPr bwMode="auto">
            <a:xfrm>
              <a:off x="4621" y="1056"/>
              <a:ext cx="1085" cy="912"/>
            </a:xfrm>
            <a:prstGeom prst="cloudCallout">
              <a:avLst>
                <a:gd name="adj1" fmla="val -79606"/>
                <a:gd name="adj2" fmla="val 92838"/>
              </a:avLst>
            </a:prstGeom>
            <a:solidFill>
              <a:schemeClr val="accent1"/>
            </a:solidFill>
            <a:ln w="9525">
              <a:solidFill>
                <a:schemeClr val="tx1"/>
              </a:solidFill>
              <a:miter lim="800000"/>
              <a:headEnd/>
              <a:tailEnd/>
            </a:ln>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zh-CN" altLang="en-US">
                <a:ea typeface="宋体" panose="02010600030101010101" pitchFamily="2" charset="-122"/>
              </a:endParaRPr>
            </a:p>
          </p:txBody>
        </p:sp>
        <p:pic>
          <p:nvPicPr>
            <p:cNvPr id="13" name="Picture 11" descr="BD09051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68" y="1162"/>
              <a:ext cx="600"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6737382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844404" y="806789"/>
            <a:ext cx="10408920" cy="1383264"/>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zh-CN" dirty="0">
                <a:latin typeface="+mn-lt"/>
                <a:ea typeface="宋体" panose="02010600030101010101" pitchFamily="2" charset="-122"/>
              </a:rPr>
              <a:t>They started off. In keeping with his self-made commitment to be consistently fast, the hare took off and ran at top speed until he came to a broad river.</a:t>
            </a:r>
          </a:p>
          <a:p>
            <a:r>
              <a:rPr lang="en-US" altLang="zh-CN" dirty="0">
                <a:latin typeface="+mn-lt"/>
                <a:ea typeface="宋体" panose="02010600030101010101" pitchFamily="2" charset="-122"/>
              </a:rPr>
              <a:t>The finishing line was a couple of kilometers on the other side of the river. </a:t>
            </a:r>
          </a:p>
          <a:p>
            <a:pPr>
              <a:lnSpc>
                <a:spcPct val="40000"/>
              </a:lnSpc>
            </a:pPr>
            <a:endParaRPr lang="en-US" altLang="zh-CN" dirty="0">
              <a:ea typeface="宋体" panose="02010600030101010101" pitchFamily="2" charset="-122"/>
            </a:endParaRPr>
          </a:p>
        </p:txBody>
      </p:sp>
      <p:grpSp>
        <p:nvGrpSpPr>
          <p:cNvPr id="5" name="Group 9"/>
          <p:cNvGrpSpPr>
            <a:grpSpLocks/>
          </p:cNvGrpSpPr>
          <p:nvPr/>
        </p:nvGrpSpPr>
        <p:grpSpPr bwMode="auto">
          <a:xfrm>
            <a:off x="1920240" y="2438400"/>
            <a:ext cx="8839200" cy="4419600"/>
            <a:chOff x="336" y="1440"/>
            <a:chExt cx="5424" cy="2880"/>
          </a:xfrm>
        </p:grpSpPr>
        <p:pic>
          <p:nvPicPr>
            <p:cNvPr id="6" name="Picture 3" descr="BD09051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6" y="2064"/>
              <a:ext cx="5424" cy="2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j012534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36" y="2400"/>
              <a:ext cx="667"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AutoShape 5"/>
            <p:cNvSpPr>
              <a:spLocks noChangeArrowheads="1"/>
            </p:cNvSpPr>
            <p:nvPr/>
          </p:nvSpPr>
          <p:spPr bwMode="auto">
            <a:xfrm>
              <a:off x="4560" y="1440"/>
              <a:ext cx="624" cy="528"/>
            </a:xfrm>
            <a:prstGeom prst="wedgeEllipseCallout">
              <a:avLst>
                <a:gd name="adj1" fmla="val 117306"/>
                <a:gd name="adj2" fmla="val 217236"/>
              </a:avLst>
            </a:prstGeom>
            <a:solidFill>
              <a:schemeClr val="accent1"/>
            </a:solidFill>
            <a:ln w="9525">
              <a:solidFill>
                <a:schemeClr val="tx1"/>
              </a:solidFill>
              <a:miter lim="800000"/>
              <a:headEnd/>
              <a:tailEnd/>
            </a:ln>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zh-CN" altLang="en-US">
                <a:ea typeface="宋体" panose="02010600030101010101" pitchFamily="2" charset="-122"/>
              </a:endParaRPr>
            </a:p>
          </p:txBody>
        </p:sp>
        <p:sp>
          <p:nvSpPr>
            <p:cNvPr id="9" name="Text Box 6"/>
            <p:cNvSpPr txBox="1">
              <a:spLocks noChangeArrowheads="1"/>
            </p:cNvSpPr>
            <p:nvPr/>
          </p:nvSpPr>
          <p:spPr bwMode="auto">
            <a:xfrm>
              <a:off x="4608" y="1536"/>
              <a:ext cx="476" cy="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zh-CN">
                  <a:ea typeface="宋体" panose="02010600030101010101" pitchFamily="2" charset="-122"/>
                </a:rPr>
                <a:t>Goal</a:t>
              </a:r>
            </a:p>
          </p:txBody>
        </p:sp>
        <p:pic>
          <p:nvPicPr>
            <p:cNvPr id="10" name="Picture 8" descr="BD05219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20" y="2832"/>
              <a:ext cx="240"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8711872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097280" y="826251"/>
            <a:ext cx="8412480" cy="1200329"/>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zh-CN" dirty="0">
                <a:latin typeface="+mn-lt"/>
                <a:ea typeface="宋体" panose="02010600030101010101" pitchFamily="2" charset="-122"/>
              </a:rPr>
              <a:t>The hare sat there wondering what to do. In the meantime the tortoise trundled along, got into the river, swam to the opposite bank, continued walking and finished the race. </a:t>
            </a:r>
          </a:p>
        </p:txBody>
      </p:sp>
      <p:grpSp>
        <p:nvGrpSpPr>
          <p:cNvPr id="5" name="Group 399"/>
          <p:cNvGrpSpPr>
            <a:grpSpLocks/>
          </p:cNvGrpSpPr>
          <p:nvPr/>
        </p:nvGrpSpPr>
        <p:grpSpPr bwMode="auto">
          <a:xfrm>
            <a:off x="1341120" y="2941320"/>
            <a:ext cx="9387840" cy="3810000"/>
            <a:chOff x="144" y="1920"/>
            <a:chExt cx="5727" cy="2400"/>
          </a:xfrm>
        </p:grpSpPr>
        <p:pic>
          <p:nvPicPr>
            <p:cNvPr id="6" name="Picture 398" descr="BD05219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68" y="2544"/>
              <a:ext cx="303" cy="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397"/>
            <p:cNvGrpSpPr>
              <a:grpSpLocks/>
            </p:cNvGrpSpPr>
            <p:nvPr/>
          </p:nvGrpSpPr>
          <p:grpSpPr bwMode="auto">
            <a:xfrm>
              <a:off x="144" y="1920"/>
              <a:ext cx="5520" cy="2400"/>
              <a:chOff x="288" y="2016"/>
              <a:chExt cx="5472" cy="2304"/>
            </a:xfrm>
          </p:grpSpPr>
          <p:pic>
            <p:nvPicPr>
              <p:cNvPr id="8" name="Picture 6" descr="BD09051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8" y="2016"/>
                <a:ext cx="5472" cy="2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j009107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8" y="2898"/>
                <a:ext cx="816" cy="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93" descr="j010143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84" y="3100"/>
                <a:ext cx="576" cy="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AutoShape 394"/>
              <p:cNvSpPr>
                <a:spLocks noChangeArrowheads="1"/>
              </p:cNvSpPr>
              <p:nvPr/>
            </p:nvSpPr>
            <p:spPr bwMode="auto">
              <a:xfrm>
                <a:off x="454" y="2246"/>
                <a:ext cx="1104" cy="587"/>
              </a:xfrm>
              <a:prstGeom prst="cloudCallout">
                <a:avLst>
                  <a:gd name="adj1" fmla="val -59241"/>
                  <a:gd name="adj2" fmla="val 58014"/>
                </a:avLst>
              </a:prstGeom>
              <a:solidFill>
                <a:schemeClr val="accent1"/>
              </a:solidFill>
              <a:ln w="9525">
                <a:solidFill>
                  <a:schemeClr val="tx1"/>
                </a:solidFill>
                <a:miter lim="800000"/>
                <a:headEnd/>
                <a:tailEnd/>
              </a:ln>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90000"/>
                  </a:lnSpc>
                </a:pPr>
                <a:r>
                  <a:rPr lang="en-US" altLang="zh-CN" sz="1800" b="1" dirty="0">
                    <a:ea typeface="宋体" panose="02010600030101010101" pitchFamily="2" charset="-122"/>
                  </a:rPr>
                  <a:t>What should I do?</a:t>
                </a:r>
              </a:p>
            </p:txBody>
          </p:sp>
        </p:grpSp>
      </p:grpSp>
    </p:spTree>
    <p:extLst>
      <p:ext uri="{BB962C8B-B14F-4D97-AF65-F5344CB8AC3E}">
        <p14:creationId xmlns:p14="http://schemas.microsoft.com/office/powerpoint/2010/main" val="36068082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807720" y="733246"/>
            <a:ext cx="11384280" cy="6124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zh-CN" sz="2800" dirty="0">
                <a:latin typeface="+mn-lt"/>
                <a:ea typeface="宋体" panose="02010600030101010101" pitchFamily="2" charset="-122"/>
              </a:rPr>
              <a:t>The moral of the story? </a:t>
            </a:r>
          </a:p>
          <a:p>
            <a:pPr eaLnBrk="1" hangingPunct="1"/>
            <a:endParaRPr lang="en-US" altLang="zh-CN" sz="2800" dirty="0">
              <a:latin typeface="+mn-lt"/>
              <a:ea typeface="宋体" panose="02010600030101010101" pitchFamily="2" charset="-122"/>
            </a:endParaRPr>
          </a:p>
          <a:p>
            <a:pPr eaLnBrk="1" hangingPunct="1"/>
            <a:r>
              <a:rPr lang="en-US" altLang="zh-CN" sz="2800" i="1" dirty="0">
                <a:solidFill>
                  <a:srgbClr val="CC0000"/>
                </a:solidFill>
                <a:latin typeface="+mn-lt"/>
                <a:ea typeface="宋体" panose="02010600030101010101" pitchFamily="2" charset="-122"/>
              </a:rPr>
              <a:t>First identify your core competency and then change the playing field to suit your core competency</a:t>
            </a:r>
            <a:r>
              <a:rPr lang="en-US" altLang="zh-CN" sz="2800" dirty="0">
                <a:solidFill>
                  <a:srgbClr val="CC0000"/>
                </a:solidFill>
                <a:latin typeface="+mn-lt"/>
                <a:ea typeface="宋体" panose="02010600030101010101" pitchFamily="2" charset="-122"/>
              </a:rPr>
              <a:t>.</a:t>
            </a:r>
            <a:r>
              <a:rPr lang="en-US" altLang="zh-CN" sz="2800" dirty="0">
                <a:latin typeface="+mn-lt"/>
                <a:ea typeface="宋体" panose="02010600030101010101" pitchFamily="2" charset="-122"/>
              </a:rPr>
              <a:t> </a:t>
            </a:r>
          </a:p>
          <a:p>
            <a:r>
              <a:rPr lang="en-US" altLang="zh-CN" sz="2800" dirty="0">
                <a:latin typeface="+mn-lt"/>
                <a:ea typeface="宋体" panose="02010600030101010101" pitchFamily="2" charset="-122"/>
              </a:rPr>
              <a:t> </a:t>
            </a:r>
          </a:p>
          <a:p>
            <a:r>
              <a:rPr lang="en-US" altLang="zh-CN" sz="2800" dirty="0">
                <a:latin typeface="+mn-lt"/>
                <a:ea typeface="宋体" panose="02010600030101010101" pitchFamily="2" charset="-122"/>
              </a:rPr>
              <a:t>In an organization, if you are a good speaker, make sure you create opportunities to give presentations that enable the senior management to notice you. </a:t>
            </a:r>
          </a:p>
          <a:p>
            <a:r>
              <a:rPr lang="en-US" altLang="zh-CN" sz="2800" dirty="0">
                <a:latin typeface="+mn-lt"/>
                <a:ea typeface="宋体" panose="02010600030101010101" pitchFamily="2" charset="-122"/>
              </a:rPr>
              <a:t> </a:t>
            </a:r>
          </a:p>
          <a:p>
            <a:r>
              <a:rPr lang="en-US" altLang="zh-CN" sz="2800" dirty="0">
                <a:latin typeface="+mn-lt"/>
                <a:ea typeface="宋体" panose="02010600030101010101" pitchFamily="2" charset="-122"/>
              </a:rPr>
              <a:t>If your strength is analysis, make sure you do some sort of research, make a report and send it upstairs. </a:t>
            </a:r>
          </a:p>
          <a:p>
            <a:endParaRPr lang="en-US" altLang="zh-CN" sz="2800" dirty="0">
              <a:latin typeface="+mn-lt"/>
              <a:ea typeface="宋体" panose="02010600030101010101" pitchFamily="2" charset="-122"/>
            </a:endParaRPr>
          </a:p>
          <a:p>
            <a:r>
              <a:rPr lang="en-US" altLang="zh-CN" sz="2800" i="1" dirty="0">
                <a:solidFill>
                  <a:srgbClr val="6600CC"/>
                </a:solidFill>
                <a:latin typeface="+mn-lt"/>
                <a:ea typeface="宋体" panose="02010600030101010101" pitchFamily="2" charset="-122"/>
              </a:rPr>
              <a:t>Working to your strengths will not only get you noticed, but will also create opportunities for growth and advancement</a:t>
            </a:r>
            <a:r>
              <a:rPr lang="en-US" altLang="zh-CN" sz="2800" dirty="0">
                <a:solidFill>
                  <a:srgbClr val="6600CC"/>
                </a:solidFill>
                <a:latin typeface="+mn-lt"/>
                <a:ea typeface="宋体" panose="02010600030101010101" pitchFamily="2" charset="-122"/>
              </a:rPr>
              <a:t>.</a:t>
            </a:r>
            <a:r>
              <a:rPr lang="en-US" altLang="zh-CN" sz="2800" dirty="0">
                <a:latin typeface="+mn-lt"/>
                <a:ea typeface="宋体" panose="02010600030101010101" pitchFamily="2" charset="-122"/>
              </a:rPr>
              <a:t> </a:t>
            </a:r>
          </a:p>
        </p:txBody>
      </p:sp>
    </p:spTree>
    <p:extLst>
      <p:ext uri="{BB962C8B-B14F-4D97-AF65-F5344CB8AC3E}">
        <p14:creationId xmlns:p14="http://schemas.microsoft.com/office/powerpoint/2010/main" val="329387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2164080" y="2225040"/>
            <a:ext cx="7772400" cy="1143000"/>
          </a:xfrm>
        </p:spPr>
        <p:txBody>
          <a:bodyPr>
            <a:normAutofit/>
          </a:bodyPr>
          <a:lstStyle/>
          <a:p>
            <a:pPr algn="ctr" eaLnBrk="1" hangingPunct="1"/>
            <a:r>
              <a:rPr lang="en-US" altLang="zh-CN" sz="4800" dirty="0">
                <a:ea typeface="宋体" panose="02010600030101010101" pitchFamily="2" charset="-122"/>
              </a:rPr>
              <a:t>The story still hasn't ended…</a:t>
            </a:r>
          </a:p>
        </p:txBody>
      </p:sp>
    </p:spTree>
    <p:extLst>
      <p:ext uri="{BB962C8B-B14F-4D97-AF65-F5344CB8AC3E}">
        <p14:creationId xmlns:p14="http://schemas.microsoft.com/office/powerpoint/2010/main" val="35021418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777240" y="853440"/>
            <a:ext cx="8427720" cy="1200329"/>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zh-CN" dirty="0">
                <a:latin typeface="+mn-lt"/>
                <a:ea typeface="宋体" panose="02010600030101010101" pitchFamily="2" charset="-122"/>
              </a:rPr>
              <a:t>The hare and the tortoise, by this time, had become pretty good friends and they did some thinking together.</a:t>
            </a:r>
          </a:p>
          <a:p>
            <a:pPr eaLnBrk="1" hangingPunct="1"/>
            <a:r>
              <a:rPr lang="en-US" altLang="zh-CN" dirty="0">
                <a:latin typeface="+mn-lt"/>
                <a:ea typeface="宋体" panose="02010600030101010101" pitchFamily="2" charset="-122"/>
              </a:rPr>
              <a:t>Both realized that the last race could have been run much better. </a:t>
            </a:r>
          </a:p>
        </p:txBody>
      </p:sp>
      <p:grpSp>
        <p:nvGrpSpPr>
          <p:cNvPr id="5" name="Group 7"/>
          <p:cNvGrpSpPr>
            <a:grpSpLocks/>
          </p:cNvGrpSpPr>
          <p:nvPr/>
        </p:nvGrpSpPr>
        <p:grpSpPr bwMode="auto">
          <a:xfrm>
            <a:off x="6537960" y="3861753"/>
            <a:ext cx="4114800" cy="2722563"/>
            <a:chOff x="2880" y="2663"/>
            <a:chExt cx="2592" cy="1715"/>
          </a:xfrm>
        </p:grpSpPr>
        <p:pic>
          <p:nvPicPr>
            <p:cNvPr id="6" name="Picture 3" descr="j013707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76" y="2890"/>
              <a:ext cx="1296" cy="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AN00649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0" y="2663"/>
              <a:ext cx="1152" cy="1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5924149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
          <p:cNvSpPr>
            <a:spLocks noChangeArrowheads="1"/>
          </p:cNvSpPr>
          <p:nvPr/>
        </p:nvSpPr>
        <p:spPr bwMode="auto">
          <a:xfrm>
            <a:off x="746760" y="801915"/>
            <a:ext cx="5120640" cy="830997"/>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zh-CN" dirty="0">
                <a:latin typeface="+mn-lt"/>
                <a:ea typeface="宋体" panose="02010600030101010101" pitchFamily="2" charset="-122"/>
              </a:rPr>
              <a:t>So they decided to do the last race again, but to run as a team this time. </a:t>
            </a:r>
          </a:p>
        </p:txBody>
      </p:sp>
      <p:sp>
        <p:nvSpPr>
          <p:cNvPr id="16" name="AutoShape 26"/>
          <p:cNvSpPr>
            <a:spLocks noChangeArrowheads="1"/>
          </p:cNvSpPr>
          <p:nvPr/>
        </p:nvSpPr>
        <p:spPr bwMode="auto">
          <a:xfrm flipH="1">
            <a:off x="6149093" y="2986716"/>
            <a:ext cx="4229343" cy="1981524"/>
          </a:xfrm>
          <a:prstGeom prst="cloudCallout">
            <a:avLst>
              <a:gd name="adj1" fmla="val -56889"/>
              <a:gd name="adj2" fmla="val 57991"/>
            </a:avLst>
          </a:prstGeom>
          <a:solidFill>
            <a:schemeClr val="accent1"/>
          </a:solidFill>
          <a:ln w="9525">
            <a:solidFill>
              <a:schemeClr val="tx1"/>
            </a:solidFill>
            <a:miter lim="800000"/>
            <a:headEnd/>
            <a:tailEnd/>
          </a:ln>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zh-CN" altLang="en-US">
              <a:ea typeface="宋体" panose="02010600030101010101" pitchFamily="2" charset="-122"/>
            </a:endParaRPr>
          </a:p>
        </p:txBody>
      </p:sp>
      <p:grpSp>
        <p:nvGrpSpPr>
          <p:cNvPr id="5" name="Group 29"/>
          <p:cNvGrpSpPr>
            <a:grpSpLocks/>
          </p:cNvGrpSpPr>
          <p:nvPr/>
        </p:nvGrpSpPr>
        <p:grpSpPr bwMode="auto">
          <a:xfrm>
            <a:off x="1509209" y="3001956"/>
            <a:ext cx="10024112" cy="3856038"/>
            <a:chOff x="73" y="1651"/>
            <a:chExt cx="5389" cy="2429"/>
          </a:xfrm>
        </p:grpSpPr>
        <p:sp>
          <p:nvSpPr>
            <p:cNvPr id="6" name="AutoShape 4"/>
            <p:cNvSpPr>
              <a:spLocks noChangeArrowheads="1"/>
            </p:cNvSpPr>
            <p:nvPr/>
          </p:nvSpPr>
          <p:spPr bwMode="auto">
            <a:xfrm>
              <a:off x="2592" y="2424"/>
              <a:ext cx="801" cy="412"/>
            </a:xfrm>
            <a:prstGeom prst="cloudCallout">
              <a:avLst>
                <a:gd name="adj1" fmla="val 58602"/>
                <a:gd name="adj2" fmla="val 17475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endParaRPr lang="zh-CN" altLang="en-US">
                <a:ea typeface="宋体" panose="02010600030101010101" pitchFamily="2" charset="-122"/>
              </a:endParaRPr>
            </a:p>
          </p:txBody>
        </p:sp>
        <p:pic>
          <p:nvPicPr>
            <p:cNvPr id="8" name="Picture 2" descr="j013707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95" y="2836"/>
              <a:ext cx="1067" cy="1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5" descr="AN00649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8" y="2716"/>
              <a:ext cx="868" cy="1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AutoShape 26"/>
            <p:cNvSpPr>
              <a:spLocks noChangeArrowheads="1"/>
            </p:cNvSpPr>
            <p:nvPr/>
          </p:nvSpPr>
          <p:spPr bwMode="auto">
            <a:xfrm flipH="1">
              <a:off x="73" y="1651"/>
              <a:ext cx="1713" cy="988"/>
            </a:xfrm>
            <a:prstGeom prst="cloudCallout">
              <a:avLst>
                <a:gd name="adj1" fmla="val -56889"/>
                <a:gd name="adj2" fmla="val 57991"/>
              </a:avLst>
            </a:prstGeom>
            <a:solidFill>
              <a:schemeClr val="accent1"/>
            </a:solidFill>
            <a:ln w="9525">
              <a:solidFill>
                <a:schemeClr val="tx1"/>
              </a:solidFill>
              <a:miter lim="800000"/>
              <a:headEnd/>
              <a:tailEnd/>
            </a:ln>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zh-CN" altLang="en-US">
                <a:ea typeface="宋体" panose="02010600030101010101" pitchFamily="2" charset="-122"/>
              </a:endParaRPr>
            </a:p>
          </p:txBody>
        </p:sp>
        <p:sp>
          <p:nvSpPr>
            <p:cNvPr id="15" name="Text Box 27"/>
            <p:cNvSpPr txBox="1">
              <a:spLocks noChangeArrowheads="1"/>
            </p:cNvSpPr>
            <p:nvPr/>
          </p:nvSpPr>
          <p:spPr bwMode="auto">
            <a:xfrm>
              <a:off x="316" y="1728"/>
              <a:ext cx="1645"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zh-CN" dirty="0">
                  <a:ea typeface="宋体" panose="02010600030101010101" pitchFamily="2" charset="-122"/>
                </a:rPr>
                <a:t>Hi, buddy. How</a:t>
              </a:r>
            </a:p>
            <a:p>
              <a:pPr eaLnBrk="1" hangingPunct="1"/>
              <a:r>
                <a:rPr lang="en-US" altLang="zh-CN" dirty="0">
                  <a:ea typeface="宋体" panose="02010600030101010101" pitchFamily="2" charset="-122"/>
                </a:rPr>
                <a:t>about doing our last</a:t>
              </a:r>
            </a:p>
            <a:p>
              <a:pPr eaLnBrk="1" hangingPunct="1"/>
              <a:r>
                <a:rPr lang="en-US" altLang="zh-CN" dirty="0">
                  <a:ea typeface="宋体" panose="02010600030101010101" pitchFamily="2" charset="-122"/>
                </a:rPr>
                <a:t>race again?</a:t>
              </a:r>
            </a:p>
          </p:txBody>
        </p:sp>
        <p:sp>
          <p:nvSpPr>
            <p:cNvPr id="12" name="Text Box 8"/>
            <p:cNvSpPr txBox="1">
              <a:spLocks noChangeArrowheads="1"/>
            </p:cNvSpPr>
            <p:nvPr/>
          </p:nvSpPr>
          <p:spPr bwMode="auto">
            <a:xfrm>
              <a:off x="2669" y="1897"/>
              <a:ext cx="1988"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zh-CN" dirty="0">
                  <a:ea typeface="宋体" panose="02010600030101010101" pitchFamily="2" charset="-122"/>
                </a:rPr>
                <a:t>Great! I think we could do it much better, if we two help each other.</a:t>
              </a:r>
            </a:p>
          </p:txBody>
        </p:sp>
      </p:grpSp>
    </p:spTree>
    <p:extLst>
      <p:ext uri="{BB962C8B-B14F-4D97-AF65-F5344CB8AC3E}">
        <p14:creationId xmlns:p14="http://schemas.microsoft.com/office/powerpoint/2010/main" val="1849498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822960" y="903287"/>
            <a:ext cx="5105400" cy="830997"/>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zh-CN" dirty="0">
                <a:latin typeface="+mn-lt"/>
                <a:ea typeface="宋体" panose="02010600030101010101" pitchFamily="2" charset="-122"/>
              </a:rPr>
              <a:t>They started off, and this time the hare carried the tortoise till the riverbank. </a:t>
            </a:r>
          </a:p>
        </p:txBody>
      </p:sp>
      <p:grpSp>
        <p:nvGrpSpPr>
          <p:cNvPr id="5" name="Group 11"/>
          <p:cNvGrpSpPr>
            <a:grpSpLocks/>
          </p:cNvGrpSpPr>
          <p:nvPr/>
        </p:nvGrpSpPr>
        <p:grpSpPr bwMode="auto">
          <a:xfrm>
            <a:off x="1752600" y="2362200"/>
            <a:ext cx="9438323" cy="4495800"/>
            <a:chOff x="192" y="1488"/>
            <a:chExt cx="5763" cy="2832"/>
          </a:xfrm>
        </p:grpSpPr>
        <p:grpSp>
          <p:nvGrpSpPr>
            <p:cNvPr id="6" name="Group 9"/>
            <p:cNvGrpSpPr>
              <a:grpSpLocks/>
            </p:cNvGrpSpPr>
            <p:nvPr/>
          </p:nvGrpSpPr>
          <p:grpSpPr bwMode="auto">
            <a:xfrm>
              <a:off x="192" y="1488"/>
              <a:ext cx="5472" cy="2832"/>
              <a:chOff x="288" y="1392"/>
              <a:chExt cx="5472" cy="2832"/>
            </a:xfrm>
          </p:grpSpPr>
          <p:pic>
            <p:nvPicPr>
              <p:cNvPr id="8" name="Picture 6" descr="BD09051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8" y="1392"/>
                <a:ext cx="5472" cy="2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7" descr="j012534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28" y="2160"/>
                <a:ext cx="667"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descr="AN01095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28" y="2256"/>
                <a:ext cx="609" cy="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10" descr="BD05219_"/>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20" y="2189"/>
              <a:ext cx="435" cy="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898181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868295"/>
            <a:ext cx="9720072" cy="787806"/>
          </a:xfrm>
        </p:spPr>
        <p:txBody>
          <a:bodyPr>
            <a:normAutofit/>
          </a:bodyPr>
          <a:lstStyle/>
          <a:p>
            <a:r>
              <a:rPr lang="en-US" sz="4000" dirty="0"/>
              <a:t>Make a story</a:t>
            </a:r>
          </a:p>
        </p:txBody>
      </p:sp>
      <p:pic>
        <p:nvPicPr>
          <p:cNvPr id="4" name="Picture 4" descr="Steaming Cup of Coffee and Donut">
            <a:hlinkClick r:id="rId3"/>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608460" y="2228625"/>
            <a:ext cx="1785938" cy="157719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Busted Monitor">
            <a:hlinkClick r:id="rId5"/>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472363" y="4746156"/>
            <a:ext cx="1333498" cy="144462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Arm Curl with Dumbbell">
            <a:hlinkClick r:id="rId7"/>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10258425" y="5294121"/>
            <a:ext cx="1743087" cy="156387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7" descr="Phone Ringing">
            <a:hlinkClick r:id="rId9"/>
          </p:cNvPr>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222800" y="4629348"/>
            <a:ext cx="1540677" cy="167823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Fire in Charcoal Grill">
            <a:hlinkClick r:id="rId11"/>
          </p:cNvPr>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636228" y="2513805"/>
            <a:ext cx="1620408" cy="144317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9" descr="Sunshine Icon">
            <a:hlinkClick r:id="rId13"/>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2662243" y="2263330"/>
            <a:ext cx="1464133" cy="177787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0" descr="Nun Riding Motorcycle">
            <a:hlinkClick r:id="rId15"/>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8786818" y="3878003"/>
            <a:ext cx="1757368" cy="178665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1" descr="Money to burn">
            <a:hlinkClick r:id="rId17"/>
          </p:cNvPr>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7371169" y="2139478"/>
            <a:ext cx="1624018" cy="179891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Electric Guitar with Music Notes Emanating">
            <a:hlinkClick r:id="rId19"/>
          </p:cNvPr>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a:off x="2194483" y="4111429"/>
            <a:ext cx="1735601" cy="156686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4" descr="Boy Girl Pull Mother">
            <a:hlinkClick r:id="rId21"/>
          </p:cNvPr>
          <p:cNvPicPr>
            <a:picLocks noChangeAspect="1" noChangeArrowheads="1" noCrop="1"/>
          </p:cNvPicPr>
          <p:nvPr/>
        </p:nvPicPr>
        <p:blipFill>
          <a:blip r:embed="rId22">
            <a:extLst>
              <a:ext uri="{28A0092B-C50C-407E-A947-70E740481C1C}">
                <a14:useLocalDpi xmlns:a14="http://schemas.microsoft.com/office/drawing/2010/main" val="0"/>
              </a:ext>
            </a:extLst>
          </a:blip>
          <a:srcRect/>
          <a:stretch>
            <a:fillRect/>
          </a:stretch>
        </p:blipFill>
        <p:spPr bwMode="auto">
          <a:xfrm>
            <a:off x="4267192" y="4289194"/>
            <a:ext cx="2547943" cy="241384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5" descr="Geek dancing">
            <a:hlinkClick r:id="rId23"/>
          </p:cNvPr>
          <p:cNvPicPr>
            <a:picLocks noChangeAspect="1" noChangeArrowheads="1" noCrop="1"/>
          </p:cNvPicPr>
          <p:nvPr/>
        </p:nvPicPr>
        <p:blipFill>
          <a:blip r:embed="rId24">
            <a:extLst>
              <a:ext uri="{28A0092B-C50C-407E-A947-70E740481C1C}">
                <a14:useLocalDpi xmlns:a14="http://schemas.microsoft.com/office/drawing/2010/main" val="0"/>
              </a:ext>
            </a:extLst>
          </a:blip>
          <a:srcRect/>
          <a:stretch>
            <a:fillRect/>
          </a:stretch>
        </p:blipFill>
        <p:spPr bwMode="auto">
          <a:xfrm>
            <a:off x="10544186" y="2262470"/>
            <a:ext cx="1566863" cy="1671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99946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762000" y="899160"/>
            <a:ext cx="5105400" cy="830997"/>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zh-CN" dirty="0">
                <a:latin typeface="+mn-lt"/>
                <a:ea typeface="宋体" panose="02010600030101010101" pitchFamily="2" charset="-122"/>
              </a:rPr>
              <a:t>There, the tortoise took over and swam across with the hare on his back. </a:t>
            </a:r>
          </a:p>
        </p:txBody>
      </p:sp>
      <p:grpSp>
        <p:nvGrpSpPr>
          <p:cNvPr id="5" name="Group 11"/>
          <p:cNvGrpSpPr>
            <a:grpSpLocks/>
          </p:cNvGrpSpPr>
          <p:nvPr/>
        </p:nvGrpSpPr>
        <p:grpSpPr bwMode="auto">
          <a:xfrm>
            <a:off x="1432560" y="2362200"/>
            <a:ext cx="9356416" cy="4495800"/>
            <a:chOff x="192" y="1488"/>
            <a:chExt cx="5669" cy="2832"/>
          </a:xfrm>
        </p:grpSpPr>
        <p:grpSp>
          <p:nvGrpSpPr>
            <p:cNvPr id="6" name="Group 9"/>
            <p:cNvGrpSpPr>
              <a:grpSpLocks/>
            </p:cNvGrpSpPr>
            <p:nvPr/>
          </p:nvGrpSpPr>
          <p:grpSpPr bwMode="auto">
            <a:xfrm>
              <a:off x="192" y="1488"/>
              <a:ext cx="5472" cy="2832"/>
              <a:chOff x="288" y="1392"/>
              <a:chExt cx="5472" cy="2832"/>
            </a:xfrm>
          </p:grpSpPr>
          <p:pic>
            <p:nvPicPr>
              <p:cNvPr id="8" name="Picture 6" descr="BD09051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8" y="1392"/>
                <a:ext cx="5472" cy="2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7" descr="AN01095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72" y="2976"/>
                <a:ext cx="720"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descr="j012534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8" y="2688"/>
                <a:ext cx="429"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10" descr="BD05219_"/>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68" y="2333"/>
              <a:ext cx="293" cy="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5942268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822960" y="853440"/>
            <a:ext cx="9540240" cy="1200329"/>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zh-CN" dirty="0">
                <a:latin typeface="+mn-lt"/>
                <a:ea typeface="宋体" panose="02010600030101010101" pitchFamily="2" charset="-122"/>
              </a:rPr>
              <a:t>On the opposite bank, the hare again carried the tortoise and they reached the finishing line together.</a:t>
            </a:r>
          </a:p>
          <a:p>
            <a:r>
              <a:rPr lang="en-US" altLang="zh-CN" dirty="0">
                <a:latin typeface="+mn-lt"/>
                <a:ea typeface="宋体" panose="02010600030101010101" pitchFamily="2" charset="-122"/>
              </a:rPr>
              <a:t>They both felt a greater sense of satisfaction than they'd felt earlier. </a:t>
            </a:r>
          </a:p>
        </p:txBody>
      </p:sp>
      <p:grpSp>
        <p:nvGrpSpPr>
          <p:cNvPr id="5" name="Group 11"/>
          <p:cNvGrpSpPr>
            <a:grpSpLocks/>
          </p:cNvGrpSpPr>
          <p:nvPr/>
        </p:nvGrpSpPr>
        <p:grpSpPr bwMode="auto">
          <a:xfrm>
            <a:off x="2164080" y="3429000"/>
            <a:ext cx="8839200" cy="3429000"/>
            <a:chOff x="192" y="2160"/>
            <a:chExt cx="5568" cy="2160"/>
          </a:xfrm>
        </p:grpSpPr>
        <p:grpSp>
          <p:nvGrpSpPr>
            <p:cNvPr id="6" name="Group 9"/>
            <p:cNvGrpSpPr>
              <a:grpSpLocks/>
            </p:cNvGrpSpPr>
            <p:nvPr/>
          </p:nvGrpSpPr>
          <p:grpSpPr bwMode="auto">
            <a:xfrm>
              <a:off x="192" y="2160"/>
              <a:ext cx="5472" cy="2160"/>
              <a:chOff x="288" y="2160"/>
              <a:chExt cx="5472" cy="2160"/>
            </a:xfrm>
          </p:grpSpPr>
          <p:pic>
            <p:nvPicPr>
              <p:cNvPr id="8" name="Picture 6" descr="BD09051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8" y="2160"/>
                <a:ext cx="5472" cy="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7" descr="j012534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44" y="2976"/>
                <a:ext cx="667"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descr="AN01095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4" y="3072"/>
                <a:ext cx="609" cy="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10" descr="BD05219_"/>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68" y="2976"/>
              <a:ext cx="192" cy="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663307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05000" y="960120"/>
            <a:ext cx="8839200"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zh-CN" sz="2800" dirty="0">
                <a:latin typeface="+mn-lt"/>
                <a:ea typeface="宋体" panose="02010600030101010101" pitchFamily="2" charset="-122"/>
              </a:rPr>
              <a:t>The moral of the story? </a:t>
            </a:r>
          </a:p>
          <a:p>
            <a:pPr eaLnBrk="1" hangingPunct="1"/>
            <a:endParaRPr lang="en-US" altLang="zh-CN" sz="2800" dirty="0">
              <a:latin typeface="+mn-lt"/>
              <a:ea typeface="宋体" panose="02010600030101010101" pitchFamily="2" charset="-122"/>
            </a:endParaRPr>
          </a:p>
          <a:p>
            <a:pPr eaLnBrk="1" hangingPunct="1"/>
            <a:r>
              <a:rPr lang="en-US" altLang="zh-CN" sz="2800" i="1" dirty="0">
                <a:solidFill>
                  <a:srgbClr val="CC0000"/>
                </a:solidFill>
                <a:latin typeface="+mn-lt"/>
                <a:ea typeface="宋体" panose="02010600030101010101" pitchFamily="2" charset="-122"/>
              </a:rPr>
              <a:t>It's good to be individually brilliant and to have strong core competencies; but unless you're able to work in a team and harness each other's core competencies, you'll always perform below par because there will always be situations at which you'll do poorly and someone else does </a:t>
            </a:r>
            <a:r>
              <a:rPr lang="en-US" altLang="zh-CN" sz="2800" i="1">
                <a:solidFill>
                  <a:srgbClr val="CC0000"/>
                </a:solidFill>
                <a:latin typeface="+mn-lt"/>
                <a:ea typeface="宋体" panose="02010600030101010101" pitchFamily="2" charset="-122"/>
              </a:rPr>
              <a:t>well.</a:t>
            </a:r>
            <a:endParaRPr lang="en-US" altLang="zh-CN" sz="2800" i="1" dirty="0">
              <a:solidFill>
                <a:srgbClr val="CC0000"/>
              </a:solidFill>
              <a:latin typeface="+mn-lt"/>
              <a:ea typeface="宋体" panose="02010600030101010101" pitchFamily="2" charset="-122"/>
            </a:endParaRPr>
          </a:p>
          <a:p>
            <a:endParaRPr lang="en-US" altLang="zh-CN" sz="2800" i="1" dirty="0">
              <a:solidFill>
                <a:srgbClr val="CC0000"/>
              </a:solidFill>
              <a:latin typeface="+mn-lt"/>
              <a:ea typeface="宋体" panose="02010600030101010101" pitchFamily="2" charset="-122"/>
            </a:endParaRPr>
          </a:p>
          <a:p>
            <a:r>
              <a:rPr lang="en-US" altLang="zh-CN" sz="2800" i="1" dirty="0">
                <a:solidFill>
                  <a:srgbClr val="6600CC"/>
                </a:solidFill>
                <a:latin typeface="+mn-lt"/>
                <a:ea typeface="宋体" panose="02010600030101010101" pitchFamily="2" charset="-122"/>
              </a:rPr>
              <a:t>Teamwork is mainly about situational leadership, letting the person with the relevant core competency for a situation take leadership</a:t>
            </a:r>
            <a:r>
              <a:rPr lang="en-US" altLang="zh-CN" sz="2800" dirty="0">
                <a:solidFill>
                  <a:srgbClr val="6600CC"/>
                </a:solidFill>
                <a:latin typeface="+mn-lt"/>
                <a:ea typeface="宋体" panose="02010600030101010101" pitchFamily="2" charset="-122"/>
              </a:rPr>
              <a:t>.</a:t>
            </a:r>
            <a:r>
              <a:rPr lang="en-US" altLang="zh-CN" sz="2800" dirty="0">
                <a:latin typeface="+mn-lt"/>
                <a:ea typeface="宋体" panose="02010600030101010101" pitchFamily="2" charset="-122"/>
              </a:rPr>
              <a:t> </a:t>
            </a:r>
          </a:p>
        </p:txBody>
      </p:sp>
    </p:spTree>
    <p:extLst>
      <p:ext uri="{BB962C8B-B14F-4D97-AF65-F5344CB8AC3E}">
        <p14:creationId xmlns:p14="http://schemas.microsoft.com/office/powerpoint/2010/main" val="33614438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899160"/>
            <a:ext cx="9720072" cy="716280"/>
          </a:xfrm>
        </p:spPr>
        <p:txBody>
          <a:bodyPr>
            <a:normAutofit/>
          </a:bodyPr>
          <a:lstStyle/>
          <a:p>
            <a:r>
              <a:rPr lang="en-US" sz="4000" dirty="0"/>
              <a:t>Activity – Flying Carpet</a:t>
            </a:r>
          </a:p>
        </p:txBody>
      </p:sp>
      <p:pic>
        <p:nvPicPr>
          <p:cNvPr id="1026"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2121" y="2084832"/>
            <a:ext cx="6224086" cy="474741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7398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853440"/>
            <a:ext cx="9720072" cy="731520"/>
          </a:xfrm>
        </p:spPr>
        <p:txBody>
          <a:bodyPr>
            <a:normAutofit/>
          </a:bodyPr>
          <a:lstStyle/>
          <a:p>
            <a:r>
              <a:rPr lang="en-US" sz="4000" dirty="0"/>
              <a:t>6 Benefits of Teamwork</a:t>
            </a:r>
          </a:p>
        </p:txBody>
      </p:sp>
      <p:sp>
        <p:nvSpPr>
          <p:cNvPr id="3" name="Content Placeholder 2"/>
          <p:cNvSpPr>
            <a:spLocks noGrp="1"/>
          </p:cNvSpPr>
          <p:nvPr>
            <p:ph idx="1"/>
          </p:nvPr>
        </p:nvSpPr>
        <p:spPr>
          <a:xfrm>
            <a:off x="1024129" y="1844040"/>
            <a:ext cx="5975762" cy="3626594"/>
          </a:xfrm>
        </p:spPr>
        <p:txBody>
          <a:bodyPr>
            <a:normAutofit/>
          </a:bodyPr>
          <a:lstStyle/>
          <a:p>
            <a:r>
              <a:rPr lang="en-US" sz="2400" dirty="0"/>
              <a:t>Fosters Creativity and Learning</a:t>
            </a:r>
          </a:p>
          <a:p>
            <a:r>
              <a:rPr lang="en-US" sz="2400" dirty="0"/>
              <a:t>Blends Complementary Strengths</a:t>
            </a:r>
          </a:p>
          <a:p>
            <a:r>
              <a:rPr lang="en-US" sz="2400" dirty="0"/>
              <a:t>Builds Trust</a:t>
            </a:r>
          </a:p>
          <a:p>
            <a:r>
              <a:rPr lang="en-US" sz="2400" dirty="0"/>
              <a:t>Teaches Conflict Resolution Skills</a:t>
            </a:r>
          </a:p>
          <a:p>
            <a:r>
              <a:rPr lang="en-US" sz="2400" dirty="0"/>
              <a:t>Promotes a Wider Sense of Ownership</a:t>
            </a:r>
          </a:p>
          <a:p>
            <a:r>
              <a:rPr lang="en-US" sz="2400" dirty="0"/>
              <a:t>Encourages Healthy Risk-Taking</a:t>
            </a:r>
          </a:p>
        </p:txBody>
      </p:sp>
      <p:pic>
        <p:nvPicPr>
          <p:cNvPr id="1026" name="Picture 2" descr="Unity is strength - teamwork concep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flipV="1">
            <a:off x="5569847" y="4240925"/>
            <a:ext cx="6622153" cy="2617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100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853440"/>
            <a:ext cx="9720072" cy="883920"/>
          </a:xfrm>
        </p:spPr>
        <p:txBody>
          <a:bodyPr>
            <a:normAutofit/>
          </a:bodyPr>
          <a:lstStyle/>
          <a:p>
            <a:r>
              <a:rPr lang="en-US" sz="4000" dirty="0"/>
              <a:t>4 Ways to Promote Teamwork Between Employees</a:t>
            </a:r>
          </a:p>
        </p:txBody>
      </p:sp>
      <p:sp>
        <p:nvSpPr>
          <p:cNvPr id="3" name="Content Placeholder 2"/>
          <p:cNvSpPr>
            <a:spLocks noGrp="1"/>
          </p:cNvSpPr>
          <p:nvPr>
            <p:ph idx="1"/>
          </p:nvPr>
        </p:nvSpPr>
        <p:spPr/>
        <p:txBody>
          <a:bodyPr/>
          <a:lstStyle/>
          <a:p>
            <a:r>
              <a:rPr lang="en-US" sz="2400" dirty="0"/>
              <a:t>Make everyone feel Important</a:t>
            </a:r>
          </a:p>
          <a:p>
            <a:r>
              <a:rPr lang="en-US" sz="2400" dirty="0"/>
              <a:t>Schedule Team Meetings and Activities</a:t>
            </a:r>
          </a:p>
          <a:p>
            <a:r>
              <a:rPr lang="en-US" sz="2400" dirty="0"/>
              <a:t>Set Increasingly Difficult Goals</a:t>
            </a:r>
          </a:p>
          <a:p>
            <a:r>
              <a:rPr lang="en-US" sz="2400" dirty="0"/>
              <a:t>Allow the Team to Solve Big Issues</a:t>
            </a:r>
          </a:p>
          <a:p>
            <a:pPr marL="0" indent="0">
              <a:buNone/>
            </a:pPr>
            <a:endParaRPr lang="en-US" dirty="0"/>
          </a:p>
        </p:txBody>
      </p:sp>
    </p:spTree>
    <p:extLst>
      <p:ext uri="{BB962C8B-B14F-4D97-AF65-F5344CB8AC3E}">
        <p14:creationId xmlns:p14="http://schemas.microsoft.com/office/powerpoint/2010/main" val="93112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822960"/>
            <a:ext cx="9720072" cy="1036856"/>
          </a:xfrm>
        </p:spPr>
        <p:txBody>
          <a:bodyPr>
            <a:normAutofit/>
          </a:bodyPr>
          <a:lstStyle/>
          <a:p>
            <a:r>
              <a:rPr lang="en-US" altLang="zh-CN" sz="4000" dirty="0"/>
              <a:t>Good old lessons on teamwork from an age-old tale</a:t>
            </a:r>
            <a:endParaRPr lang="en-US" sz="4000" dirty="0"/>
          </a:p>
        </p:txBody>
      </p:sp>
      <p:sp>
        <p:nvSpPr>
          <p:cNvPr id="4" name="Rectangle 2"/>
          <p:cNvSpPr>
            <a:spLocks noChangeArrowheads="1"/>
          </p:cNvSpPr>
          <p:nvPr/>
        </p:nvSpPr>
        <p:spPr bwMode="auto">
          <a:xfrm>
            <a:off x="2545080" y="2133600"/>
            <a:ext cx="71628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zh-CN" sz="3200" b="1" dirty="0">
                <a:solidFill>
                  <a:schemeClr val="accent5"/>
                </a:solidFill>
                <a:latin typeface="+mn-lt"/>
              </a:rPr>
              <a:t>The Tortoise</a:t>
            </a:r>
          </a:p>
          <a:p>
            <a:pPr algn="ctr" eaLnBrk="1" hangingPunct="1"/>
            <a:r>
              <a:rPr lang="en-US" altLang="zh-CN" sz="3200" b="1" dirty="0">
                <a:latin typeface="+mn-lt"/>
              </a:rPr>
              <a:t>&amp;</a:t>
            </a:r>
          </a:p>
          <a:p>
            <a:pPr algn="ctr" eaLnBrk="1" hangingPunct="1"/>
            <a:r>
              <a:rPr lang="en-US" altLang="zh-CN" sz="3200" b="1" dirty="0">
                <a:solidFill>
                  <a:srgbClr val="C00000"/>
                </a:solidFill>
                <a:latin typeface="+mn-lt"/>
              </a:rPr>
              <a:t>The Hare </a:t>
            </a:r>
          </a:p>
        </p:txBody>
      </p:sp>
      <p:pic>
        <p:nvPicPr>
          <p:cNvPr id="5" name="Picture 3" descr="j013707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02680" y="3610928"/>
            <a:ext cx="2300520" cy="2789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AN00649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6160" y="3280279"/>
            <a:ext cx="1655445" cy="3196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7374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792480" y="931040"/>
            <a:ext cx="6644640" cy="757130"/>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91440" indent="-91440" eaLnBrk="1" hangingPunct="1">
              <a:lnSpc>
                <a:spcPct val="90000"/>
              </a:lnSpc>
              <a:spcBef>
                <a:spcPts val="1200"/>
              </a:spcBef>
              <a:spcAft>
                <a:spcPts val="200"/>
              </a:spcAft>
              <a:buClr>
                <a:schemeClr val="accent1"/>
              </a:buClr>
              <a:buSzPct val="100000"/>
              <a:buFont typeface="Tw Cen MT" panose="020B0602020104020603" pitchFamily="34" charset="0"/>
              <a:buChar char=" "/>
            </a:pPr>
            <a:r>
              <a:rPr lang="en-US" altLang="zh-CN" dirty="0">
                <a:latin typeface="+mn-lt"/>
              </a:rPr>
              <a:t>Once upon a time a tortoise and a hare had an argument about who was faster. </a:t>
            </a:r>
          </a:p>
        </p:txBody>
      </p:sp>
      <p:grpSp>
        <p:nvGrpSpPr>
          <p:cNvPr id="5" name="Group 17"/>
          <p:cNvGrpSpPr>
            <a:grpSpLocks/>
          </p:cNvGrpSpPr>
          <p:nvPr/>
        </p:nvGrpSpPr>
        <p:grpSpPr bwMode="auto">
          <a:xfrm>
            <a:off x="2438400" y="2297113"/>
            <a:ext cx="6324600" cy="4332288"/>
            <a:chOff x="1536" y="1399"/>
            <a:chExt cx="3984" cy="2729"/>
          </a:xfrm>
        </p:grpSpPr>
        <p:grpSp>
          <p:nvGrpSpPr>
            <p:cNvPr id="6" name="Group 16"/>
            <p:cNvGrpSpPr>
              <a:grpSpLocks/>
            </p:cNvGrpSpPr>
            <p:nvPr/>
          </p:nvGrpSpPr>
          <p:grpSpPr bwMode="auto">
            <a:xfrm>
              <a:off x="1536" y="2284"/>
              <a:ext cx="2365" cy="1821"/>
              <a:chOff x="1536" y="2284"/>
              <a:chExt cx="2365" cy="1821"/>
            </a:xfrm>
          </p:grpSpPr>
          <p:sp>
            <p:nvSpPr>
              <p:cNvPr id="11" name="AutoShape 10"/>
              <p:cNvSpPr>
                <a:spLocks noChangeArrowheads="1"/>
              </p:cNvSpPr>
              <p:nvPr/>
            </p:nvSpPr>
            <p:spPr bwMode="auto">
              <a:xfrm>
                <a:off x="2499" y="2284"/>
                <a:ext cx="1402" cy="836"/>
              </a:xfrm>
              <a:prstGeom prst="cloudCallout">
                <a:avLst>
                  <a:gd name="adj1" fmla="val -52403"/>
                  <a:gd name="adj2" fmla="val 66301"/>
                </a:avLst>
              </a:prstGeom>
              <a:solidFill>
                <a:schemeClr val="accent1"/>
              </a:solidFill>
              <a:ln w="9525">
                <a:solidFill>
                  <a:schemeClr val="tx1"/>
                </a:solidFill>
                <a:miter lim="800000"/>
                <a:headEnd/>
                <a:tailEnd/>
              </a:ln>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zh-CN" altLang="en-US">
                  <a:ea typeface="宋体" panose="02010600030101010101" pitchFamily="2" charset="-122"/>
                </a:endParaRPr>
              </a:p>
            </p:txBody>
          </p:sp>
          <p:grpSp>
            <p:nvGrpSpPr>
              <p:cNvPr id="12" name="Group 14"/>
              <p:cNvGrpSpPr>
                <a:grpSpLocks/>
              </p:cNvGrpSpPr>
              <p:nvPr/>
            </p:nvGrpSpPr>
            <p:grpSpPr bwMode="auto">
              <a:xfrm>
                <a:off x="1536" y="2448"/>
                <a:ext cx="2269" cy="1657"/>
                <a:chOff x="1536" y="2448"/>
                <a:chExt cx="2269" cy="1657"/>
              </a:xfrm>
            </p:grpSpPr>
            <p:pic>
              <p:nvPicPr>
                <p:cNvPr id="13" name="Picture 6" descr="AN00649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6" y="2448"/>
                  <a:ext cx="1152" cy="1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11"/>
                <p:cNvSpPr txBox="1">
                  <a:spLocks noChangeArrowheads="1"/>
                </p:cNvSpPr>
                <p:nvPr/>
              </p:nvSpPr>
              <p:spPr bwMode="auto">
                <a:xfrm>
                  <a:off x="2592" y="2496"/>
                  <a:ext cx="1213"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zh-CN" dirty="0">
                      <a:ea typeface="宋体" panose="02010600030101010101" pitchFamily="2" charset="-122"/>
                    </a:rPr>
                    <a:t>I’m the fastest</a:t>
                  </a:r>
                </a:p>
                <a:p>
                  <a:pPr eaLnBrk="1" hangingPunct="1"/>
                  <a:r>
                    <a:rPr lang="en-US" altLang="zh-CN" dirty="0">
                      <a:ea typeface="宋体" panose="02010600030101010101" pitchFamily="2" charset="-122"/>
                    </a:rPr>
                    <a:t>runner.</a:t>
                  </a:r>
                </a:p>
              </p:txBody>
            </p:sp>
          </p:grpSp>
        </p:grpSp>
        <p:grpSp>
          <p:nvGrpSpPr>
            <p:cNvPr id="7" name="Group 15"/>
            <p:cNvGrpSpPr>
              <a:grpSpLocks/>
            </p:cNvGrpSpPr>
            <p:nvPr/>
          </p:nvGrpSpPr>
          <p:grpSpPr bwMode="auto">
            <a:xfrm>
              <a:off x="3379" y="1399"/>
              <a:ext cx="2141" cy="2729"/>
              <a:chOff x="3379" y="1399"/>
              <a:chExt cx="2141" cy="2729"/>
            </a:xfrm>
          </p:grpSpPr>
          <p:pic>
            <p:nvPicPr>
              <p:cNvPr id="8" name="Picture 5" descr="j013707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4" y="2640"/>
                <a:ext cx="1296" cy="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AutoShape 12"/>
              <p:cNvSpPr>
                <a:spLocks noChangeArrowheads="1"/>
              </p:cNvSpPr>
              <p:nvPr/>
            </p:nvSpPr>
            <p:spPr bwMode="auto">
              <a:xfrm>
                <a:off x="3379" y="1399"/>
                <a:ext cx="1946" cy="1001"/>
              </a:xfrm>
              <a:prstGeom prst="cloudCallout">
                <a:avLst>
                  <a:gd name="adj1" fmla="val 25356"/>
                  <a:gd name="adj2" fmla="val 123648"/>
                </a:avLst>
              </a:prstGeom>
              <a:solidFill>
                <a:schemeClr val="accent1"/>
              </a:solidFill>
              <a:ln w="9525">
                <a:solidFill>
                  <a:schemeClr val="tx1"/>
                </a:solidFill>
                <a:miter lim="800000"/>
                <a:headEnd/>
                <a:tailEnd/>
              </a:ln>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zh-CN" altLang="en-US">
                  <a:ea typeface="宋体" panose="02010600030101010101" pitchFamily="2" charset="-122"/>
                </a:endParaRPr>
              </a:p>
            </p:txBody>
          </p:sp>
          <p:sp>
            <p:nvSpPr>
              <p:cNvPr id="10" name="Text Box 13"/>
              <p:cNvSpPr txBox="1">
                <a:spLocks noChangeArrowheads="1"/>
              </p:cNvSpPr>
              <p:nvPr/>
            </p:nvSpPr>
            <p:spPr bwMode="auto">
              <a:xfrm>
                <a:off x="3648" y="1536"/>
                <a:ext cx="1677"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zh-CN" dirty="0">
                    <a:ea typeface="宋体" panose="02010600030101010101" pitchFamily="2" charset="-122"/>
                  </a:rPr>
                  <a:t>That’s not true.</a:t>
                </a:r>
              </a:p>
              <a:p>
                <a:pPr eaLnBrk="1" hangingPunct="1"/>
                <a:r>
                  <a:rPr lang="en-US" altLang="zh-CN" dirty="0">
                    <a:ea typeface="宋体" panose="02010600030101010101" pitchFamily="2" charset="-122"/>
                  </a:rPr>
                  <a:t>The fastest runner is</a:t>
                </a:r>
              </a:p>
              <a:p>
                <a:pPr eaLnBrk="1" hangingPunct="1"/>
                <a:r>
                  <a:rPr lang="en-US" altLang="zh-CN" dirty="0">
                    <a:ea typeface="宋体" panose="02010600030101010101" pitchFamily="2" charset="-122"/>
                  </a:rPr>
                  <a:t>me!</a:t>
                </a:r>
              </a:p>
            </p:txBody>
          </p:sp>
        </p:grpSp>
      </p:grpSp>
    </p:spTree>
    <p:extLst>
      <p:ext uri="{BB962C8B-B14F-4D97-AF65-F5344CB8AC3E}">
        <p14:creationId xmlns:p14="http://schemas.microsoft.com/office/powerpoint/2010/main" val="3135932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1"/>
          <p:cNvGrpSpPr>
            <a:grpSpLocks/>
          </p:cNvGrpSpPr>
          <p:nvPr/>
        </p:nvGrpSpPr>
        <p:grpSpPr bwMode="auto">
          <a:xfrm>
            <a:off x="3489960" y="2257428"/>
            <a:ext cx="6324600" cy="4438653"/>
            <a:chOff x="672" y="900"/>
            <a:chExt cx="3984" cy="2796"/>
          </a:xfrm>
        </p:grpSpPr>
        <p:sp>
          <p:nvSpPr>
            <p:cNvPr id="5" name="AutoShape 8"/>
            <p:cNvSpPr>
              <a:spLocks noChangeArrowheads="1"/>
            </p:cNvSpPr>
            <p:nvPr/>
          </p:nvSpPr>
          <p:spPr bwMode="auto">
            <a:xfrm>
              <a:off x="2660" y="900"/>
              <a:ext cx="1440" cy="633"/>
            </a:xfrm>
            <a:prstGeom prst="cloudCallout">
              <a:avLst>
                <a:gd name="adj1" fmla="val 76787"/>
                <a:gd name="adj2" fmla="val 168648"/>
              </a:avLst>
            </a:prstGeom>
            <a:solidFill>
              <a:schemeClr val="accent1"/>
            </a:solidFill>
            <a:ln w="9525">
              <a:solidFill>
                <a:schemeClr val="tx1"/>
              </a:solidFill>
              <a:miter lim="800000"/>
              <a:headEnd/>
              <a:tailEnd/>
            </a:ln>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zh-CN" altLang="en-US">
                <a:ea typeface="宋体" panose="02010600030101010101" pitchFamily="2" charset="-122"/>
              </a:endParaRPr>
            </a:p>
          </p:txBody>
        </p:sp>
        <p:grpSp>
          <p:nvGrpSpPr>
            <p:cNvPr id="6" name="Group 10"/>
            <p:cNvGrpSpPr>
              <a:grpSpLocks/>
            </p:cNvGrpSpPr>
            <p:nvPr/>
          </p:nvGrpSpPr>
          <p:grpSpPr bwMode="auto">
            <a:xfrm>
              <a:off x="672" y="1069"/>
              <a:ext cx="3984" cy="2627"/>
              <a:chOff x="672" y="1069"/>
              <a:chExt cx="3984" cy="2627"/>
            </a:xfrm>
          </p:grpSpPr>
          <p:pic>
            <p:nvPicPr>
              <p:cNvPr id="7" name="Picture 3" descr="j013707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60" y="2208"/>
                <a:ext cx="1296" cy="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AN00649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 y="2016"/>
                <a:ext cx="1152" cy="1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AutoShape 5"/>
              <p:cNvSpPr>
                <a:spLocks noChangeArrowheads="1"/>
              </p:cNvSpPr>
              <p:nvPr/>
            </p:nvSpPr>
            <p:spPr bwMode="auto">
              <a:xfrm>
                <a:off x="1776" y="2064"/>
                <a:ext cx="802" cy="412"/>
              </a:xfrm>
              <a:prstGeom prst="cloudCallout">
                <a:avLst>
                  <a:gd name="adj1" fmla="val 58602"/>
                  <a:gd name="adj2" fmla="val 17475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endParaRPr lang="zh-CN" altLang="en-US">
                  <a:ea typeface="宋体" panose="02010600030101010101" pitchFamily="2" charset="-122"/>
                </a:endParaRPr>
              </a:p>
            </p:txBody>
          </p:sp>
          <p:sp>
            <p:nvSpPr>
              <p:cNvPr id="10" name="AutoShape 6"/>
              <p:cNvSpPr>
                <a:spLocks noChangeArrowheads="1"/>
              </p:cNvSpPr>
              <p:nvPr/>
            </p:nvSpPr>
            <p:spPr bwMode="auto">
              <a:xfrm>
                <a:off x="1783" y="1495"/>
                <a:ext cx="1450" cy="864"/>
              </a:xfrm>
              <a:prstGeom prst="cloudCallout">
                <a:avLst>
                  <a:gd name="adj1" fmla="val -60338"/>
                  <a:gd name="adj2" fmla="val 70713"/>
                </a:avLst>
              </a:prstGeom>
              <a:solidFill>
                <a:schemeClr val="accent1"/>
              </a:solidFill>
              <a:ln w="9525">
                <a:solidFill>
                  <a:schemeClr val="tx1"/>
                </a:solidFill>
                <a:miter lim="800000"/>
                <a:headEnd/>
                <a:tailEnd/>
              </a:ln>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zh-CN" altLang="en-US">
                  <a:ea typeface="宋体" panose="02010600030101010101" pitchFamily="2" charset="-122"/>
                </a:endParaRPr>
              </a:p>
            </p:txBody>
          </p:sp>
          <p:sp>
            <p:nvSpPr>
              <p:cNvPr id="11" name="Text Box 7"/>
              <p:cNvSpPr txBox="1">
                <a:spLocks noChangeArrowheads="1"/>
              </p:cNvSpPr>
              <p:nvPr/>
            </p:nvSpPr>
            <p:spPr bwMode="auto">
              <a:xfrm>
                <a:off x="1951" y="1681"/>
                <a:ext cx="1187"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zh-CN" dirty="0">
                    <a:ea typeface="宋体" panose="02010600030101010101" pitchFamily="2" charset="-122"/>
                  </a:rPr>
                  <a:t>Ok, let’s have</a:t>
                </a:r>
              </a:p>
              <a:p>
                <a:pPr eaLnBrk="1" hangingPunct="1"/>
                <a:r>
                  <a:rPr lang="en-US" altLang="zh-CN" dirty="0">
                    <a:ea typeface="宋体" panose="02010600030101010101" pitchFamily="2" charset="-122"/>
                  </a:rPr>
                  <a:t>a race.</a:t>
                </a:r>
              </a:p>
            </p:txBody>
          </p:sp>
          <p:sp>
            <p:nvSpPr>
              <p:cNvPr id="12" name="Text Box 9"/>
              <p:cNvSpPr txBox="1">
                <a:spLocks noChangeArrowheads="1"/>
              </p:cNvSpPr>
              <p:nvPr/>
            </p:nvSpPr>
            <p:spPr bwMode="auto">
              <a:xfrm>
                <a:off x="3075" y="1069"/>
                <a:ext cx="57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zh-CN" dirty="0">
                    <a:ea typeface="宋体" panose="02010600030101010101" pitchFamily="2" charset="-122"/>
                  </a:rPr>
                  <a:t>Fine!</a:t>
                </a:r>
              </a:p>
            </p:txBody>
          </p:sp>
        </p:grpSp>
      </p:grpSp>
      <p:sp>
        <p:nvSpPr>
          <p:cNvPr id="13" name="Rectangle 12"/>
          <p:cNvSpPr>
            <a:spLocks noChangeArrowheads="1"/>
          </p:cNvSpPr>
          <p:nvPr/>
        </p:nvSpPr>
        <p:spPr bwMode="auto">
          <a:xfrm>
            <a:off x="777240" y="883920"/>
            <a:ext cx="9860280" cy="757130"/>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91440" indent="-91440" eaLnBrk="1" hangingPunct="1">
              <a:lnSpc>
                <a:spcPct val="90000"/>
              </a:lnSpc>
              <a:spcBef>
                <a:spcPts val="1200"/>
              </a:spcBef>
              <a:spcAft>
                <a:spcPts val="200"/>
              </a:spcAft>
              <a:buClr>
                <a:schemeClr val="accent1"/>
              </a:buClr>
              <a:buSzPct val="100000"/>
              <a:buFont typeface="Tw Cen MT" panose="020B0602020104020603" pitchFamily="34" charset="0"/>
              <a:buChar char=" "/>
            </a:pPr>
            <a:r>
              <a:rPr lang="en-US" altLang="zh-CN" dirty="0">
                <a:latin typeface="+mn-lt"/>
              </a:rPr>
              <a:t>They decided to settle the argument with a race. They agreed on a route and started off the race. </a:t>
            </a:r>
          </a:p>
        </p:txBody>
      </p:sp>
    </p:spTree>
    <p:extLst>
      <p:ext uri="{BB962C8B-B14F-4D97-AF65-F5344CB8AC3E}">
        <p14:creationId xmlns:p14="http://schemas.microsoft.com/office/powerpoint/2010/main" val="2661074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792480" y="831760"/>
            <a:ext cx="10957560" cy="1200329"/>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zh-CN" dirty="0">
                <a:latin typeface="+mn-lt"/>
                <a:ea typeface="宋体" panose="02010600030101010101" pitchFamily="2" charset="-122"/>
              </a:rPr>
              <a:t>The hare shot ahead and ran briskly for some time. Then seeing that he was far ahead of the tortoise, he thought he'd sit under a tree for some time and relax before continuing the race. </a:t>
            </a:r>
          </a:p>
        </p:txBody>
      </p:sp>
      <p:grpSp>
        <p:nvGrpSpPr>
          <p:cNvPr id="5" name="Group 231"/>
          <p:cNvGrpSpPr>
            <a:grpSpLocks/>
          </p:cNvGrpSpPr>
          <p:nvPr/>
        </p:nvGrpSpPr>
        <p:grpSpPr bwMode="auto">
          <a:xfrm>
            <a:off x="957979" y="2803844"/>
            <a:ext cx="11033978" cy="3744914"/>
            <a:chOff x="287" y="1778"/>
            <a:chExt cx="5154" cy="2359"/>
          </a:xfrm>
        </p:grpSpPr>
        <p:grpSp>
          <p:nvGrpSpPr>
            <p:cNvPr id="6" name="Group 228"/>
            <p:cNvGrpSpPr>
              <a:grpSpLocks/>
            </p:cNvGrpSpPr>
            <p:nvPr/>
          </p:nvGrpSpPr>
          <p:grpSpPr bwMode="auto">
            <a:xfrm>
              <a:off x="287" y="1778"/>
              <a:ext cx="5154" cy="2359"/>
              <a:chOff x="287" y="1778"/>
              <a:chExt cx="5154" cy="2359"/>
            </a:xfrm>
          </p:grpSpPr>
          <p:pic>
            <p:nvPicPr>
              <p:cNvPr id="8" name="Picture 3" descr="j013719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 y="2975"/>
                <a:ext cx="1308" cy="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j013716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08" y="3374"/>
                <a:ext cx="533"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AutoShape 6"/>
              <p:cNvSpPr>
                <a:spLocks noChangeArrowheads="1"/>
              </p:cNvSpPr>
              <p:nvPr/>
            </p:nvSpPr>
            <p:spPr bwMode="auto">
              <a:xfrm>
                <a:off x="1526" y="1778"/>
                <a:ext cx="1968" cy="1296"/>
              </a:xfrm>
              <a:prstGeom prst="cloudCallout">
                <a:avLst>
                  <a:gd name="adj1" fmla="val -80333"/>
                  <a:gd name="adj2" fmla="val 68569"/>
                </a:avLst>
              </a:prstGeom>
              <a:solidFill>
                <a:schemeClr val="accent1"/>
              </a:solidFill>
              <a:ln w="9525">
                <a:solidFill>
                  <a:schemeClr val="tx1"/>
                </a:solidFill>
                <a:miter lim="800000"/>
                <a:headEnd/>
                <a:tailEnd/>
              </a:ln>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zh-CN" altLang="en-US">
                  <a:ea typeface="宋体" panose="02010600030101010101" pitchFamily="2" charset="-122"/>
                </a:endParaRPr>
              </a:p>
            </p:txBody>
          </p:sp>
          <p:sp>
            <p:nvSpPr>
              <p:cNvPr id="11" name="Text Box 7"/>
              <p:cNvSpPr txBox="1">
                <a:spLocks noChangeArrowheads="1"/>
              </p:cNvSpPr>
              <p:nvPr/>
            </p:nvSpPr>
            <p:spPr bwMode="auto">
              <a:xfrm>
                <a:off x="1743" y="1959"/>
                <a:ext cx="1632" cy="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zh-CN" dirty="0">
                    <a:ea typeface="宋体" panose="02010600030101010101" pitchFamily="2" charset="-122"/>
                  </a:rPr>
                  <a:t>Poor guy! Even if I take a nap, he could not catch up with me.</a:t>
                </a:r>
              </a:p>
            </p:txBody>
          </p:sp>
        </p:grpSp>
        <p:pic>
          <p:nvPicPr>
            <p:cNvPr id="7" name="Picture 229" descr="BD05219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8" y="1920"/>
              <a:ext cx="528" cy="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553815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466</TotalTime>
  <Words>2490</Words>
  <Application>Microsoft Office PowerPoint</Application>
  <PresentationFormat>Widescreen</PresentationFormat>
  <Paragraphs>149</Paragraphs>
  <Slides>33</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Calibri</vt:lpstr>
      <vt:lpstr>Times New Roman</vt:lpstr>
      <vt:lpstr>Tw Cen MT</vt:lpstr>
      <vt:lpstr>Tw Cen MT Condensed</vt:lpstr>
      <vt:lpstr>Wingdings</vt:lpstr>
      <vt:lpstr>Wingdings 3</vt:lpstr>
      <vt:lpstr>Integral</vt:lpstr>
      <vt:lpstr>Teamwork</vt:lpstr>
      <vt:lpstr> What is Teamwork &amp; Team Building</vt:lpstr>
      <vt:lpstr>Make a story</vt:lpstr>
      <vt:lpstr>6 Benefits of Teamwork</vt:lpstr>
      <vt:lpstr>4 Ways to Promote Teamwork Between Employees</vt:lpstr>
      <vt:lpstr>Good old lessons on teamwork from an age-old tale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Activity – Who's line is it anyway</vt:lpstr>
      <vt:lpstr>But the story continues…</vt:lpstr>
      <vt:lpstr>PowerPoint Presentation</vt:lpstr>
      <vt:lpstr>PowerPoint Presentation</vt:lpstr>
      <vt:lpstr>PowerPoint Presentation</vt:lpstr>
      <vt:lpstr>PowerPoint Presentation</vt:lpstr>
      <vt:lpstr>But the story doesn't end here…</vt:lpstr>
      <vt:lpstr>PowerPoint Presentation</vt:lpstr>
      <vt:lpstr>PowerPoint Presentation</vt:lpstr>
      <vt:lpstr>PowerPoint Presentation</vt:lpstr>
      <vt:lpstr>PowerPoint Presentation</vt:lpstr>
      <vt:lpstr>PowerPoint Presentation</vt:lpstr>
      <vt:lpstr>The story still hasn't ended…</vt:lpstr>
      <vt:lpstr>PowerPoint Presentation</vt:lpstr>
      <vt:lpstr>PowerPoint Presentation</vt:lpstr>
      <vt:lpstr>PowerPoint Presentation</vt:lpstr>
      <vt:lpstr>PowerPoint Presentation</vt:lpstr>
      <vt:lpstr>PowerPoint Presentation</vt:lpstr>
      <vt:lpstr>PowerPoint Presentation</vt:lpstr>
      <vt:lpstr>Activity – Flying Carpet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Teamwork</dc:title>
  <dc:creator>Jharna</dc:creator>
  <cp:lastModifiedBy>MahendiAli Kadiwala</cp:lastModifiedBy>
  <cp:revision>59</cp:revision>
  <dcterms:created xsi:type="dcterms:W3CDTF">2016-11-30T11:08:19Z</dcterms:created>
  <dcterms:modified xsi:type="dcterms:W3CDTF">2020-04-17T11:08:20Z</dcterms:modified>
</cp:coreProperties>
</file>