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19"/>
    <p:sldId id="257" r:id="rId20"/>
    <p:sldId id="258" r:id="rId21"/>
    <p:sldId id="259" r:id="rId22"/>
    <p:sldId id="260" r:id="rId23"/>
    <p:sldId id="261" r:id="rId24"/>
  </p:sldIdLst>
  <p:sldSz cx="18288000" cy="10287000"/>
  <p:notesSz cx="6858000" cy="9144000"/>
  <p:embeddedFontLst>
    <p:embeddedFont>
      <p:font typeface="Arimo" charset="1" panose="020B0604020202020204"/>
      <p:regular r:id="rId6"/>
    </p:embeddedFont>
    <p:embeddedFont>
      <p:font typeface="Arimo Bold" charset="1" panose="020B0704020202020204"/>
      <p:regular r:id="rId7"/>
    </p:embeddedFont>
    <p:embeddedFont>
      <p:font typeface="Arimo Italics" charset="1" panose="020B0604020202090204"/>
      <p:regular r:id="rId8"/>
    </p:embeddedFont>
    <p:embeddedFont>
      <p:font typeface="Arimo Bold Italics" charset="1" panose="020B0704020202090204"/>
      <p:regular r:id="rId9"/>
    </p:embeddedFont>
    <p:embeddedFont>
      <p:font typeface="Poppins Light" charset="1" panose="02000000000000000000"/>
      <p:regular r:id="rId10"/>
    </p:embeddedFont>
    <p:embeddedFont>
      <p:font typeface="Poppins Light Bold" charset="1" panose="02000000000000000000"/>
      <p:regular r:id="rId11"/>
    </p:embeddedFont>
    <p:embeddedFont>
      <p:font typeface="Poppins Medium" charset="1" panose="02000000000000000000"/>
      <p:regular r:id="rId12"/>
    </p:embeddedFont>
    <p:embeddedFont>
      <p:font typeface="Poppins Medium Bold" charset="1" panose="02000000000000000000"/>
      <p:regular r:id="rId13"/>
    </p:embeddedFont>
    <p:embeddedFont>
      <p:font typeface="Heebo Regular" charset="1" panose="00000500000000000000"/>
      <p:regular r:id="rId14"/>
    </p:embeddedFont>
    <p:embeddedFont>
      <p:font typeface="Heebo Regular Bold" charset="1" panose="00000600000000000000"/>
      <p:regular r:id="rId15"/>
    </p:embeddedFont>
    <p:embeddedFont>
      <p:font typeface="Heebo Bold" charset="1" panose="00000800000000000000"/>
      <p:regular r:id="rId16"/>
    </p:embeddedFont>
    <p:embeddedFont>
      <p:font typeface="Heebo Bold Bold" charset="1" panose="00000900000000000000"/>
      <p:regular r:id="rId17"/>
    </p:embeddedFont>
    <p:embeddedFont>
      <p:font typeface="Bryndan Write" charset="1" panose="0200050300000000000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17" Target="fonts/font17.fntdata" Type="http://schemas.openxmlformats.org/officeDocument/2006/relationships/font"/><Relationship Id="rId18" Target="fonts/font18.fntdata" Type="http://schemas.openxmlformats.org/officeDocument/2006/relationships/font"/><Relationship Id="rId19" Target="slides/slide1.xml" Type="http://schemas.openxmlformats.org/officeDocument/2006/relationships/slide"/><Relationship Id="rId2" Target="presProps.xml" Type="http://schemas.openxmlformats.org/officeDocument/2006/relationships/presProps"/><Relationship Id="rId20" Target="slides/slide2.xml" Type="http://schemas.openxmlformats.org/officeDocument/2006/relationships/slide"/><Relationship Id="rId21" Target="slides/slide3.xml" Type="http://schemas.openxmlformats.org/officeDocument/2006/relationships/slide"/><Relationship Id="rId22" Target="slides/slide4.xml" Type="http://schemas.openxmlformats.org/officeDocument/2006/relationships/slide"/><Relationship Id="rId23" Target="slides/slide5.xml" Type="http://schemas.openxmlformats.org/officeDocument/2006/relationships/slide"/><Relationship Id="rId24" Target="slides/slide6.xml" Type="http://schemas.openxmlformats.org/officeDocument/2006/relationships/slide"/><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fonts/font6.fntdata" Type="http://schemas.openxmlformats.org/officeDocument/2006/relationships/font"/><Relationship Id="rId7" Target="fonts/font7.fntdata" Type="http://schemas.openxmlformats.org/officeDocument/2006/relationships/font"/><Relationship Id="rId8" Target="fonts/font8.fntdata" Type="http://schemas.openxmlformats.org/officeDocument/2006/relationships/font"/><Relationship Id="rId9" Target="fonts/font9.fntdata" Type="http://schemas.openxmlformats.org/officeDocument/2006/relationships/font"/></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png" Type="http://schemas.openxmlformats.org/officeDocument/2006/relationships/image"/><Relationship Id="rId5" Target="../media/image8.png" Type="http://schemas.openxmlformats.org/officeDocument/2006/relationships/image"/><Relationship Id="rId6" Target="../media/image9.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1028700" y="5121257"/>
            <a:ext cx="7457843" cy="3282036"/>
          </a:xfrm>
          <a:prstGeom prst="rect">
            <a:avLst/>
          </a:prstGeom>
        </p:spPr>
        <p:txBody>
          <a:bodyPr anchor="t" rtlCol="false" tIns="0" lIns="0" bIns="0" rIns="0">
            <a:spAutoFit/>
          </a:bodyPr>
          <a:lstStyle/>
          <a:p>
            <a:pPr>
              <a:lnSpc>
                <a:spcPts val="8640"/>
              </a:lnSpc>
            </a:pPr>
            <a:r>
              <a:rPr lang="en-US" sz="7200">
                <a:solidFill>
                  <a:srgbClr val="000000"/>
                </a:solidFill>
                <a:latin typeface="Heebo Bold Bold"/>
              </a:rPr>
              <a:t>HR</a:t>
            </a:r>
          </a:p>
          <a:p>
            <a:pPr>
              <a:lnSpc>
                <a:spcPts val="8640"/>
              </a:lnSpc>
            </a:pPr>
            <a:r>
              <a:rPr lang="en-US" sz="7200">
                <a:solidFill>
                  <a:srgbClr val="000000"/>
                </a:solidFill>
                <a:latin typeface="Heebo Bold Bold"/>
              </a:rPr>
              <a:t>TRAINING PROGRAMS</a:t>
            </a:r>
          </a:p>
        </p:txBody>
      </p:sp>
      <p:pic>
        <p:nvPicPr>
          <p:cNvPr name="Picture 3" id="3"/>
          <p:cNvPicPr>
            <a:picLocks noChangeAspect="true"/>
          </p:cNvPicPr>
          <p:nvPr/>
        </p:nvPicPr>
        <p:blipFill>
          <a:blip r:embed="rId2"/>
          <a:srcRect l="348" t="0" r="4498" b="985"/>
          <a:stretch>
            <a:fillRect/>
          </a:stretch>
        </p:blipFill>
        <p:spPr>
          <a:xfrm flipH="false" flipV="false" rot="0">
            <a:off x="9301611" y="0"/>
            <a:ext cx="14078740" cy="10462605"/>
          </a:xfrm>
          <a:prstGeom prst="rect">
            <a:avLst/>
          </a:prstGeom>
        </p:spPr>
      </p:pic>
      <p:pic>
        <p:nvPicPr>
          <p:cNvPr name="Picture 4" id="4"/>
          <p:cNvPicPr>
            <a:picLocks noChangeAspect="true"/>
          </p:cNvPicPr>
          <p:nvPr/>
        </p:nvPicPr>
        <p:blipFill>
          <a:blip r:embed="rId3"/>
          <a:srcRect l="0" t="0" r="0" b="0"/>
          <a:stretch>
            <a:fillRect/>
          </a:stretch>
        </p:blipFill>
        <p:spPr>
          <a:xfrm flipH="false" flipV="false" rot="0">
            <a:off x="1028700" y="3393176"/>
            <a:ext cx="1555830" cy="1555830"/>
          </a:xfrm>
          <a:prstGeom prst="rect">
            <a:avLst/>
          </a:prstGeom>
        </p:spPr>
      </p:pic>
      <p:sp>
        <p:nvSpPr>
          <p:cNvPr name="TextBox 5" id="5"/>
          <p:cNvSpPr txBox="true"/>
          <p:nvPr/>
        </p:nvSpPr>
        <p:spPr>
          <a:xfrm rot="0">
            <a:off x="1028700" y="8856213"/>
            <a:ext cx="5058836" cy="402087"/>
          </a:xfrm>
          <a:prstGeom prst="rect">
            <a:avLst/>
          </a:prstGeom>
        </p:spPr>
        <p:txBody>
          <a:bodyPr anchor="t" rtlCol="false" tIns="0" lIns="0" bIns="0" rIns="0">
            <a:spAutoFit/>
          </a:bodyPr>
          <a:lstStyle/>
          <a:p>
            <a:pP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4698161" y="1593755"/>
            <a:ext cx="8891677" cy="2640330"/>
          </a:xfrm>
          <a:prstGeom prst="rect">
            <a:avLst/>
          </a:prstGeom>
        </p:spPr>
        <p:txBody>
          <a:bodyPr anchor="t" rtlCol="false" tIns="0" lIns="0" bIns="0" rIns="0">
            <a:spAutoFit/>
          </a:bodyPr>
          <a:lstStyle/>
          <a:p>
            <a:pPr algn="ctr">
              <a:lnSpc>
                <a:spcPts val="10349"/>
              </a:lnSpc>
            </a:pPr>
            <a:r>
              <a:rPr lang="en-US" sz="9000">
                <a:solidFill>
                  <a:srgbClr val="0D121A"/>
                </a:solidFill>
                <a:latin typeface="Heebo Bold Bold"/>
              </a:rPr>
              <a:t>WHAT IS HR TRAINING</a:t>
            </a:r>
          </a:p>
        </p:txBody>
      </p:sp>
      <p:sp>
        <p:nvSpPr>
          <p:cNvPr name="TextBox 3" id="3"/>
          <p:cNvSpPr txBox="true"/>
          <p:nvPr/>
        </p:nvSpPr>
        <p:spPr>
          <a:xfrm rot="0">
            <a:off x="3572215" y="4887214"/>
            <a:ext cx="11143571" cy="3351657"/>
          </a:xfrm>
          <a:prstGeom prst="rect">
            <a:avLst/>
          </a:prstGeom>
        </p:spPr>
        <p:txBody>
          <a:bodyPr anchor="t" rtlCol="false" tIns="0" lIns="0" bIns="0" rIns="0">
            <a:spAutoFit/>
          </a:bodyPr>
          <a:lstStyle/>
          <a:p>
            <a:pPr algn="ctr">
              <a:lnSpc>
                <a:spcPts val="3822"/>
              </a:lnSpc>
            </a:pPr>
            <a:r>
              <a:rPr lang="en-US" sz="2940">
                <a:solidFill>
                  <a:srgbClr val="0D121A"/>
                </a:solidFill>
                <a:latin typeface="Heebo Regular"/>
              </a:rPr>
              <a:t>Providing training for career development is one of the integral functions of HR.</a:t>
            </a:r>
          </a:p>
          <a:p>
            <a:pPr algn="ctr">
              <a:lnSpc>
                <a:spcPts val="3822"/>
              </a:lnSpc>
            </a:pPr>
            <a:r>
              <a:rPr lang="en-US" sz="2940">
                <a:solidFill>
                  <a:srgbClr val="0D121A"/>
                </a:solidFill>
                <a:latin typeface="Heebo Regular"/>
              </a:rPr>
              <a:t>Organizations are prioritizing this development activity to ensure that their employees are more productive and effective in doing their job. Literally, training is defined as an endeavor that aims to enhance, upgrade, and acquire competent skills in an employee to make them more productive in the workplace.</a:t>
            </a:r>
          </a:p>
        </p:txBody>
      </p:sp>
      <p:sp>
        <p:nvSpPr>
          <p:cNvPr name="TextBox 4" id="4"/>
          <p:cNvSpPr txBox="true"/>
          <p:nvPr/>
        </p:nvSpPr>
        <p:spPr>
          <a:xfrm rot="0">
            <a:off x="12200464" y="9220200"/>
            <a:ext cx="5058836" cy="402087"/>
          </a:xfrm>
          <a:prstGeom prst="rect">
            <a:avLst/>
          </a:prstGeom>
        </p:spPr>
        <p:txBody>
          <a:bodyPr anchor="t" rtlCol="false" tIns="0" lIns="0" bIns="0" rIns="0">
            <a:spAutoFit/>
          </a:bodyPr>
          <a:lstStyle/>
          <a:p>
            <a:pPr algn="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rcRect l="52854" t="0" r="0" b="0"/>
          <a:stretch>
            <a:fillRect/>
          </a:stretch>
        </p:blipFill>
        <p:spPr>
          <a:xfrm flipH="false" flipV="false" rot="0">
            <a:off x="9500074" y="-641845"/>
            <a:ext cx="8787926" cy="12426640"/>
          </a:xfrm>
          <a:prstGeom prst="rect">
            <a:avLst/>
          </a:prstGeom>
        </p:spPr>
      </p:pic>
      <p:sp>
        <p:nvSpPr>
          <p:cNvPr name="TextBox 3" id="3"/>
          <p:cNvSpPr txBox="true"/>
          <p:nvPr/>
        </p:nvSpPr>
        <p:spPr>
          <a:xfrm rot="0">
            <a:off x="1028700" y="4284787"/>
            <a:ext cx="7087678" cy="4729480"/>
          </a:xfrm>
          <a:prstGeom prst="rect">
            <a:avLst/>
          </a:prstGeom>
        </p:spPr>
        <p:txBody>
          <a:bodyPr anchor="t" rtlCol="false" tIns="0" lIns="0" bIns="0" rIns="0">
            <a:spAutoFit/>
          </a:bodyPr>
          <a:lstStyle/>
          <a:p>
            <a:pPr marL="690880" indent="-345440" lvl="1">
              <a:lnSpc>
                <a:spcPts val="4160"/>
              </a:lnSpc>
              <a:buFont typeface="Arial"/>
              <a:buChar char="•"/>
            </a:pPr>
            <a:r>
              <a:rPr lang="en-US" sz="3200">
                <a:solidFill>
                  <a:srgbClr val="0D121A"/>
                </a:solidFill>
                <a:latin typeface="Poppins Light"/>
              </a:rPr>
              <a:t>The main reasons why HR training programs are needed</a:t>
            </a:r>
          </a:p>
          <a:p>
            <a:pPr marL="690880" indent="-345440" lvl="1">
              <a:lnSpc>
                <a:spcPts val="4160"/>
              </a:lnSpc>
              <a:buFont typeface="Arial"/>
              <a:buChar char="•"/>
            </a:pPr>
            <a:r>
              <a:rPr lang="en-US" sz="3200">
                <a:solidFill>
                  <a:srgbClr val="0D121A"/>
                </a:solidFill>
                <a:latin typeface="Poppins Light"/>
              </a:rPr>
              <a:t>The topics involved in the HR Training</a:t>
            </a:r>
          </a:p>
          <a:p>
            <a:pPr marL="690880" indent="-345440" lvl="1">
              <a:lnSpc>
                <a:spcPts val="4160"/>
              </a:lnSpc>
              <a:buFont typeface="Arial"/>
              <a:buChar char="•"/>
            </a:pPr>
            <a:r>
              <a:rPr lang="en-US" sz="3200">
                <a:solidFill>
                  <a:srgbClr val="0D121A"/>
                </a:solidFill>
                <a:latin typeface="Poppins Light"/>
              </a:rPr>
              <a:t>The benefits that employees can get from the training</a:t>
            </a:r>
          </a:p>
          <a:p>
            <a:pPr marL="690880" indent="-345440" lvl="1">
              <a:lnSpc>
                <a:spcPts val="4160"/>
              </a:lnSpc>
              <a:buFont typeface="Arial"/>
              <a:buChar char="•"/>
            </a:pPr>
            <a:r>
              <a:rPr lang="en-US" sz="3200">
                <a:solidFill>
                  <a:srgbClr val="0D121A"/>
                </a:solidFill>
                <a:latin typeface="Poppins Light"/>
              </a:rPr>
              <a:t>The definition of HR training</a:t>
            </a:r>
          </a:p>
          <a:p>
            <a:pPr marL="690880" indent="-345440" lvl="1">
              <a:lnSpc>
                <a:spcPts val="4160"/>
              </a:lnSpc>
              <a:buFont typeface="Arial"/>
              <a:buChar char="•"/>
            </a:pPr>
            <a:r>
              <a:rPr lang="en-US" sz="3200">
                <a:solidFill>
                  <a:srgbClr val="0D121A"/>
                </a:solidFill>
                <a:latin typeface="Poppins Light"/>
              </a:rPr>
              <a:t>The importance of HR training inside the workplace</a:t>
            </a:r>
          </a:p>
        </p:txBody>
      </p:sp>
      <p:sp>
        <p:nvSpPr>
          <p:cNvPr name="TextBox 4" id="4"/>
          <p:cNvSpPr txBox="true"/>
          <p:nvPr/>
        </p:nvSpPr>
        <p:spPr>
          <a:xfrm rot="0">
            <a:off x="1028700" y="2777072"/>
            <a:ext cx="7087678" cy="940435"/>
          </a:xfrm>
          <a:prstGeom prst="rect">
            <a:avLst/>
          </a:prstGeom>
        </p:spPr>
        <p:txBody>
          <a:bodyPr anchor="t" rtlCol="false" tIns="0" lIns="0" bIns="0" rIns="0">
            <a:spAutoFit/>
          </a:bodyPr>
          <a:lstStyle/>
          <a:p>
            <a:pPr>
              <a:lnSpc>
                <a:spcPts val="3679"/>
              </a:lnSpc>
            </a:pPr>
            <a:r>
              <a:rPr lang="en-US" sz="3200">
                <a:solidFill>
                  <a:srgbClr val="0D121A"/>
                </a:solidFill>
                <a:latin typeface="Poppins Medium"/>
              </a:rPr>
              <a:t>At the end of this presentation, you should know more about:</a:t>
            </a:r>
          </a:p>
        </p:txBody>
      </p:sp>
      <p:sp>
        <p:nvSpPr>
          <p:cNvPr name="TextBox 5" id="5"/>
          <p:cNvSpPr txBox="true"/>
          <p:nvPr/>
        </p:nvSpPr>
        <p:spPr>
          <a:xfrm rot="0">
            <a:off x="1028700" y="1310833"/>
            <a:ext cx="7087678" cy="1329690"/>
          </a:xfrm>
          <a:prstGeom prst="rect">
            <a:avLst/>
          </a:prstGeom>
        </p:spPr>
        <p:txBody>
          <a:bodyPr anchor="t" rtlCol="false" tIns="0" lIns="0" bIns="0" rIns="0">
            <a:spAutoFit/>
          </a:bodyPr>
          <a:lstStyle/>
          <a:p>
            <a:pPr>
              <a:lnSpc>
                <a:spcPts val="10349"/>
              </a:lnSpc>
            </a:pPr>
            <a:r>
              <a:rPr lang="en-US" sz="9000">
                <a:solidFill>
                  <a:srgbClr val="0D121A"/>
                </a:solidFill>
                <a:latin typeface="Heebo Bold Bold"/>
              </a:rPr>
              <a:t>AGENDA</a:t>
            </a:r>
          </a:p>
        </p:txBody>
      </p:sp>
      <p:pic>
        <p:nvPicPr>
          <p:cNvPr name="Picture 6" id="6"/>
          <p:cNvPicPr>
            <a:picLocks noChangeAspect="true"/>
          </p:cNvPicPr>
          <p:nvPr/>
        </p:nvPicPr>
        <p:blipFill>
          <a:blip r:embed="rId3"/>
          <a:srcRect l="0" t="0" r="0" b="0"/>
          <a:stretch>
            <a:fillRect/>
          </a:stretch>
        </p:blipFill>
        <p:spPr>
          <a:xfrm flipH="false" flipV="false" rot="0">
            <a:off x="8542179" y="945818"/>
            <a:ext cx="1915791" cy="1254843"/>
          </a:xfrm>
          <a:prstGeom prst="rect">
            <a:avLst/>
          </a:prstGeom>
        </p:spPr>
      </p:pic>
      <p:sp>
        <p:nvSpPr>
          <p:cNvPr name="TextBox 7" id="7"/>
          <p:cNvSpPr txBox="true"/>
          <p:nvPr/>
        </p:nvSpPr>
        <p:spPr>
          <a:xfrm rot="0">
            <a:off x="1028700" y="9419187"/>
            <a:ext cx="5058836" cy="402087"/>
          </a:xfrm>
          <a:prstGeom prst="rect">
            <a:avLst/>
          </a:prstGeom>
        </p:spPr>
        <p:txBody>
          <a:bodyPr anchor="t" rtlCol="false" tIns="0" lIns="0" bIns="0" rIns="0">
            <a:spAutoFit/>
          </a:bodyPr>
          <a:lstStyle/>
          <a:p>
            <a:pP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1542511" y="1057275"/>
            <a:ext cx="6375999" cy="2800985"/>
          </a:xfrm>
          <a:prstGeom prst="rect">
            <a:avLst/>
          </a:prstGeom>
        </p:spPr>
        <p:txBody>
          <a:bodyPr anchor="t" rtlCol="false" tIns="0" lIns="0" bIns="0" rIns="0">
            <a:spAutoFit/>
          </a:bodyPr>
          <a:lstStyle/>
          <a:p>
            <a:pPr>
              <a:lnSpc>
                <a:spcPts val="7359"/>
              </a:lnSpc>
            </a:pPr>
            <a:r>
              <a:rPr lang="en-US" sz="6400">
                <a:solidFill>
                  <a:srgbClr val="0D121A"/>
                </a:solidFill>
                <a:latin typeface="Heebo Bold Bold"/>
              </a:rPr>
              <a:t>TOPICS COVERED IN HR TRAINING</a:t>
            </a:r>
          </a:p>
        </p:txBody>
      </p:sp>
      <p:sp>
        <p:nvSpPr>
          <p:cNvPr name="TextBox 3" id="3"/>
          <p:cNvSpPr txBox="true"/>
          <p:nvPr/>
        </p:nvSpPr>
        <p:spPr>
          <a:xfrm rot="0">
            <a:off x="1875177" y="4275262"/>
            <a:ext cx="8730985" cy="3235984"/>
          </a:xfrm>
          <a:prstGeom prst="rect">
            <a:avLst/>
          </a:prstGeom>
        </p:spPr>
        <p:txBody>
          <a:bodyPr anchor="t" rtlCol="false" tIns="0" lIns="0" bIns="0" rIns="0">
            <a:spAutoFit/>
          </a:bodyPr>
          <a:lstStyle/>
          <a:p>
            <a:pPr marL="851064" indent="-425532" lvl="1">
              <a:lnSpc>
                <a:spcPts val="5124"/>
              </a:lnSpc>
              <a:buFont typeface="Arial"/>
              <a:buChar char="•"/>
            </a:pPr>
            <a:r>
              <a:rPr lang="en-US" sz="3941">
                <a:solidFill>
                  <a:srgbClr val="0D121A"/>
                </a:solidFill>
                <a:latin typeface="Poppins Light"/>
              </a:rPr>
              <a:t>Communications</a:t>
            </a:r>
          </a:p>
          <a:p>
            <a:pPr marL="851064" indent="-425532" lvl="1">
              <a:lnSpc>
                <a:spcPts val="5124"/>
              </a:lnSpc>
              <a:buFont typeface="Arial"/>
              <a:buChar char="•"/>
            </a:pPr>
            <a:r>
              <a:rPr lang="en-US" sz="3941">
                <a:solidFill>
                  <a:srgbClr val="0D121A"/>
                </a:solidFill>
                <a:latin typeface="Poppins Light"/>
              </a:rPr>
              <a:t>Computer Skills</a:t>
            </a:r>
          </a:p>
          <a:p>
            <a:pPr marL="851064" indent="-425532" lvl="1">
              <a:lnSpc>
                <a:spcPts val="5124"/>
              </a:lnSpc>
              <a:buFont typeface="Arial"/>
              <a:buChar char="•"/>
            </a:pPr>
            <a:r>
              <a:rPr lang="en-US" sz="3941">
                <a:solidFill>
                  <a:srgbClr val="0D121A"/>
                </a:solidFill>
                <a:latin typeface="Poppins Light"/>
              </a:rPr>
              <a:t>Customer Service</a:t>
            </a:r>
          </a:p>
          <a:p>
            <a:pPr marL="851064" indent="-425532" lvl="1">
              <a:lnSpc>
                <a:spcPts val="5124"/>
              </a:lnSpc>
              <a:buFont typeface="Arial"/>
              <a:buChar char="•"/>
            </a:pPr>
            <a:r>
              <a:rPr lang="en-US" sz="3941">
                <a:solidFill>
                  <a:srgbClr val="0D121A"/>
                </a:solidFill>
                <a:latin typeface="Poppins Light"/>
              </a:rPr>
              <a:t>Diversity</a:t>
            </a:r>
          </a:p>
          <a:p>
            <a:pPr marL="851063" indent="-425532" lvl="1">
              <a:lnSpc>
                <a:spcPts val="5124"/>
              </a:lnSpc>
              <a:buFont typeface="Arial"/>
              <a:buChar char="•"/>
            </a:pPr>
            <a:r>
              <a:rPr lang="en-US" sz="3941">
                <a:solidFill>
                  <a:srgbClr val="0D121A"/>
                </a:solidFill>
                <a:latin typeface="Poppins Light"/>
              </a:rPr>
              <a:t>Ethics</a:t>
            </a:r>
          </a:p>
        </p:txBody>
      </p:sp>
      <p:pic>
        <p:nvPicPr>
          <p:cNvPr name="Picture 4" id="4"/>
          <p:cNvPicPr>
            <a:picLocks noChangeAspect="true"/>
          </p:cNvPicPr>
          <p:nvPr/>
        </p:nvPicPr>
        <p:blipFill>
          <a:blip r:embed="rId2"/>
          <a:srcRect l="0" t="0" r="0" b="0"/>
          <a:stretch>
            <a:fillRect/>
          </a:stretch>
        </p:blipFill>
        <p:spPr>
          <a:xfrm flipH="false" flipV="false" rot="-722716">
            <a:off x="14391121" y="1193898"/>
            <a:ext cx="1769976" cy="1769976"/>
          </a:xfrm>
          <a:prstGeom prst="rect">
            <a:avLst/>
          </a:prstGeom>
        </p:spPr>
      </p:pic>
      <p:pic>
        <p:nvPicPr>
          <p:cNvPr name="Picture 5" id="5"/>
          <p:cNvPicPr>
            <a:picLocks noChangeAspect="true"/>
          </p:cNvPicPr>
          <p:nvPr/>
        </p:nvPicPr>
        <p:blipFill>
          <a:blip r:embed="rId3"/>
          <a:srcRect l="0" t="0" r="0" b="0"/>
          <a:stretch>
            <a:fillRect/>
          </a:stretch>
        </p:blipFill>
        <p:spPr>
          <a:xfrm flipH="false" flipV="false" rot="1946729">
            <a:off x="16844592" y="6627516"/>
            <a:ext cx="1767459" cy="1767459"/>
          </a:xfrm>
          <a:prstGeom prst="rect">
            <a:avLst/>
          </a:prstGeom>
        </p:spPr>
      </p:pic>
      <p:pic>
        <p:nvPicPr>
          <p:cNvPr name="Picture 6" id="6"/>
          <p:cNvPicPr>
            <a:picLocks noChangeAspect="true"/>
          </p:cNvPicPr>
          <p:nvPr/>
        </p:nvPicPr>
        <p:blipFill>
          <a:blip r:embed="rId4"/>
          <a:srcRect l="0" t="0" r="0" b="0"/>
          <a:stretch>
            <a:fillRect/>
          </a:stretch>
        </p:blipFill>
        <p:spPr>
          <a:xfrm flipH="false" flipV="false" rot="-1539785">
            <a:off x="3048968" y="8620886"/>
            <a:ext cx="1643652" cy="1643652"/>
          </a:xfrm>
          <a:prstGeom prst="rect">
            <a:avLst/>
          </a:prstGeom>
        </p:spPr>
      </p:pic>
      <p:pic>
        <p:nvPicPr>
          <p:cNvPr name="Picture 7" id="7"/>
          <p:cNvPicPr>
            <a:picLocks noChangeAspect="true"/>
          </p:cNvPicPr>
          <p:nvPr/>
        </p:nvPicPr>
        <p:blipFill>
          <a:blip r:embed="rId5"/>
          <a:srcRect l="0" t="0" r="0" b="0"/>
          <a:stretch>
            <a:fillRect/>
          </a:stretch>
        </p:blipFill>
        <p:spPr>
          <a:xfrm flipH="false" flipV="false" rot="514887">
            <a:off x="11267494" y="8175879"/>
            <a:ext cx="1824522" cy="1824522"/>
          </a:xfrm>
          <a:prstGeom prst="rect">
            <a:avLst/>
          </a:prstGeom>
        </p:spPr>
      </p:pic>
      <p:sp>
        <p:nvSpPr>
          <p:cNvPr name="TextBox 8" id="8"/>
          <p:cNvSpPr txBox="true"/>
          <p:nvPr/>
        </p:nvSpPr>
        <p:spPr>
          <a:xfrm rot="0">
            <a:off x="7913546" y="4275262"/>
            <a:ext cx="9345754" cy="2569790"/>
          </a:xfrm>
          <a:prstGeom prst="rect">
            <a:avLst/>
          </a:prstGeom>
        </p:spPr>
        <p:txBody>
          <a:bodyPr anchor="t" rtlCol="false" tIns="0" lIns="0" bIns="0" rIns="0">
            <a:spAutoFit/>
          </a:bodyPr>
          <a:lstStyle/>
          <a:p>
            <a:pPr marL="850646" indent="-425323" lvl="1">
              <a:lnSpc>
                <a:spcPts val="5122"/>
              </a:lnSpc>
              <a:buFont typeface="Arial"/>
              <a:buChar char="•"/>
            </a:pPr>
            <a:r>
              <a:rPr lang="en-US" sz="3940">
                <a:solidFill>
                  <a:srgbClr val="0D121A"/>
                </a:solidFill>
                <a:latin typeface="Poppins Light"/>
              </a:rPr>
              <a:t>Human Relations</a:t>
            </a:r>
          </a:p>
          <a:p>
            <a:pPr marL="850646" indent="-425323" lvl="1">
              <a:lnSpc>
                <a:spcPts val="5122"/>
              </a:lnSpc>
              <a:buFont typeface="Arial"/>
              <a:buChar char="•"/>
            </a:pPr>
            <a:r>
              <a:rPr lang="en-US" sz="3940">
                <a:solidFill>
                  <a:srgbClr val="0D121A"/>
                </a:solidFill>
                <a:latin typeface="Poppins Light"/>
              </a:rPr>
              <a:t>Quality Initiatives</a:t>
            </a:r>
          </a:p>
          <a:p>
            <a:pPr marL="850646" indent="-425323" lvl="1">
              <a:lnSpc>
                <a:spcPts val="5122"/>
              </a:lnSpc>
              <a:buFont typeface="Arial"/>
              <a:buChar char="•"/>
            </a:pPr>
            <a:r>
              <a:rPr lang="en-US" sz="3940">
                <a:solidFill>
                  <a:srgbClr val="0D121A"/>
                </a:solidFill>
                <a:latin typeface="Poppins Light"/>
              </a:rPr>
              <a:t>Safety</a:t>
            </a:r>
          </a:p>
          <a:p>
            <a:pPr marL="850646" indent="-425323" lvl="1">
              <a:lnSpc>
                <a:spcPts val="5122"/>
              </a:lnSpc>
              <a:buFont typeface="Arial"/>
              <a:buChar char="•"/>
            </a:pPr>
            <a:r>
              <a:rPr lang="en-US" sz="3940">
                <a:solidFill>
                  <a:srgbClr val="0D121A"/>
                </a:solidFill>
                <a:latin typeface="Poppins Light"/>
              </a:rPr>
              <a:t>Sexual Harassment </a:t>
            </a:r>
          </a:p>
        </p:txBody>
      </p:sp>
      <p:pic>
        <p:nvPicPr>
          <p:cNvPr name="Picture 9" id="9"/>
          <p:cNvPicPr>
            <a:picLocks noChangeAspect="true"/>
          </p:cNvPicPr>
          <p:nvPr/>
        </p:nvPicPr>
        <p:blipFill>
          <a:blip r:embed="rId6"/>
          <a:srcRect l="0" t="0" r="0" b="0"/>
          <a:stretch>
            <a:fillRect/>
          </a:stretch>
        </p:blipFill>
        <p:spPr>
          <a:xfrm flipH="false" flipV="false" rot="-556868">
            <a:off x="10184939" y="1424266"/>
            <a:ext cx="1309241" cy="1309241"/>
          </a:xfrm>
          <a:prstGeom prst="rect">
            <a:avLst/>
          </a:prstGeom>
        </p:spPr>
      </p:pic>
      <p:sp>
        <p:nvSpPr>
          <p:cNvPr name="TextBox 10" id="10"/>
          <p:cNvSpPr txBox="true"/>
          <p:nvPr/>
        </p:nvSpPr>
        <p:spPr>
          <a:xfrm rot="0">
            <a:off x="12200464" y="9220200"/>
            <a:ext cx="5058836" cy="402087"/>
          </a:xfrm>
          <a:prstGeom prst="rect">
            <a:avLst/>
          </a:prstGeom>
        </p:spPr>
        <p:txBody>
          <a:bodyPr anchor="t" rtlCol="false" tIns="0" lIns="0" bIns="0" rIns="0">
            <a:spAutoFit/>
          </a:bodyPr>
          <a:lstStyle/>
          <a:p>
            <a:pPr algn="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slides/slide5.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3964916" y="697742"/>
            <a:ext cx="10358168" cy="2640330"/>
          </a:xfrm>
          <a:prstGeom prst="rect">
            <a:avLst/>
          </a:prstGeom>
        </p:spPr>
        <p:txBody>
          <a:bodyPr anchor="t" rtlCol="false" tIns="0" lIns="0" bIns="0" rIns="0">
            <a:spAutoFit/>
          </a:bodyPr>
          <a:lstStyle/>
          <a:p>
            <a:pPr algn="ctr">
              <a:lnSpc>
                <a:spcPts val="10349"/>
              </a:lnSpc>
            </a:pPr>
            <a:r>
              <a:rPr lang="en-US" sz="9000">
                <a:solidFill>
                  <a:srgbClr val="000000"/>
                </a:solidFill>
                <a:latin typeface="Heebo Bold Bold"/>
              </a:rPr>
              <a:t>BENEFITS OF HR TRAINING</a:t>
            </a:r>
          </a:p>
        </p:txBody>
      </p:sp>
      <p:grpSp>
        <p:nvGrpSpPr>
          <p:cNvPr name="Group 3" id="3"/>
          <p:cNvGrpSpPr/>
          <p:nvPr/>
        </p:nvGrpSpPr>
        <p:grpSpPr>
          <a:xfrm rot="0">
            <a:off x="833488" y="4140255"/>
            <a:ext cx="3531343" cy="2753145"/>
            <a:chOff x="0" y="0"/>
            <a:chExt cx="4708457" cy="3670860"/>
          </a:xfrm>
        </p:grpSpPr>
        <p:sp>
          <p:nvSpPr>
            <p:cNvPr name="TextBox 4" id="4"/>
            <p:cNvSpPr txBox="true"/>
            <p:nvPr/>
          </p:nvSpPr>
          <p:spPr>
            <a:xfrm rot="0">
              <a:off x="0" y="1804975"/>
              <a:ext cx="4708457" cy="1865885"/>
            </a:xfrm>
            <a:prstGeom prst="rect">
              <a:avLst/>
            </a:prstGeom>
          </p:spPr>
          <p:txBody>
            <a:bodyPr anchor="t" rtlCol="false" tIns="0" lIns="0" bIns="0" rIns="0">
              <a:spAutoFit/>
            </a:bodyPr>
            <a:lstStyle/>
            <a:p>
              <a:pPr algn="ctr">
                <a:lnSpc>
                  <a:spcPts val="3785"/>
                </a:lnSpc>
              </a:pPr>
              <a:r>
                <a:rPr lang="en-US" sz="2911">
                  <a:solidFill>
                    <a:srgbClr val="0D121A"/>
                  </a:solidFill>
                  <a:latin typeface="Heebo Regular"/>
                </a:rPr>
                <a:t>Increase the employee’s job contentment</a:t>
              </a:r>
            </a:p>
          </p:txBody>
        </p:sp>
        <p:sp>
          <p:nvSpPr>
            <p:cNvPr name="TextBox 5" id="5"/>
            <p:cNvSpPr txBox="true"/>
            <p:nvPr/>
          </p:nvSpPr>
          <p:spPr>
            <a:xfrm rot="0">
              <a:off x="0" y="0"/>
              <a:ext cx="4708457" cy="1463233"/>
            </a:xfrm>
            <a:prstGeom prst="rect">
              <a:avLst/>
            </a:prstGeom>
          </p:spPr>
          <p:txBody>
            <a:bodyPr anchor="t" rtlCol="false" tIns="0" lIns="0" bIns="0" rIns="0">
              <a:spAutoFit/>
            </a:bodyPr>
            <a:lstStyle/>
            <a:p>
              <a:pPr algn="ctr">
                <a:lnSpc>
                  <a:spcPts val="8007"/>
                </a:lnSpc>
                <a:spcBef>
                  <a:spcPts val="6005"/>
                </a:spcBef>
              </a:pPr>
              <a:r>
                <a:rPr lang="en-US" sz="7279">
                  <a:solidFill>
                    <a:srgbClr val="0D121A"/>
                  </a:solidFill>
                  <a:latin typeface="Bryndan Write"/>
                </a:rPr>
                <a:t>01</a:t>
              </a:r>
            </a:p>
          </p:txBody>
        </p:sp>
      </p:grpSp>
      <p:grpSp>
        <p:nvGrpSpPr>
          <p:cNvPr name="Group 6" id="6"/>
          <p:cNvGrpSpPr/>
          <p:nvPr/>
        </p:nvGrpSpPr>
        <p:grpSpPr>
          <a:xfrm rot="0">
            <a:off x="7640736" y="4085362"/>
            <a:ext cx="3006529" cy="2841666"/>
            <a:chOff x="0" y="0"/>
            <a:chExt cx="4008705" cy="3788888"/>
          </a:xfrm>
        </p:grpSpPr>
        <p:sp>
          <p:nvSpPr>
            <p:cNvPr name="TextBox 7" id="7"/>
            <p:cNvSpPr txBox="true"/>
            <p:nvPr/>
          </p:nvSpPr>
          <p:spPr>
            <a:xfrm rot="0">
              <a:off x="0" y="1880536"/>
              <a:ext cx="4008705" cy="1908351"/>
            </a:xfrm>
            <a:prstGeom prst="rect">
              <a:avLst/>
            </a:prstGeom>
          </p:spPr>
          <p:txBody>
            <a:bodyPr anchor="t" rtlCol="false" tIns="0" lIns="0" bIns="0" rIns="0">
              <a:spAutoFit/>
            </a:bodyPr>
            <a:lstStyle/>
            <a:p>
              <a:pPr algn="ctr">
                <a:lnSpc>
                  <a:spcPts val="3821"/>
                </a:lnSpc>
              </a:pPr>
              <a:r>
                <a:rPr lang="en-US" sz="2939">
                  <a:solidFill>
                    <a:srgbClr val="0D121A"/>
                  </a:solidFill>
                  <a:latin typeface="Heebo Regular"/>
                </a:rPr>
                <a:t>Inspires employees to be more productive</a:t>
              </a:r>
            </a:p>
          </p:txBody>
        </p:sp>
        <p:sp>
          <p:nvSpPr>
            <p:cNvPr name="TextBox 8" id="8"/>
            <p:cNvSpPr txBox="true"/>
            <p:nvPr/>
          </p:nvSpPr>
          <p:spPr>
            <a:xfrm rot="0">
              <a:off x="0" y="0"/>
              <a:ext cx="4008705" cy="1533979"/>
            </a:xfrm>
            <a:prstGeom prst="rect">
              <a:avLst/>
            </a:prstGeom>
          </p:spPr>
          <p:txBody>
            <a:bodyPr anchor="t" rtlCol="false" tIns="0" lIns="0" bIns="0" rIns="0">
              <a:spAutoFit/>
            </a:bodyPr>
            <a:lstStyle/>
            <a:p>
              <a:pPr algn="ctr">
                <a:lnSpc>
                  <a:spcPts val="8326"/>
                </a:lnSpc>
                <a:spcBef>
                  <a:spcPts val="6244"/>
                </a:spcBef>
              </a:pPr>
              <a:r>
                <a:rPr lang="en-US" sz="7569">
                  <a:solidFill>
                    <a:srgbClr val="0D121A"/>
                  </a:solidFill>
                  <a:latin typeface="Bryndan Write"/>
                </a:rPr>
                <a:t>02</a:t>
              </a:r>
            </a:p>
          </p:txBody>
        </p:sp>
      </p:grpSp>
      <p:grpSp>
        <p:nvGrpSpPr>
          <p:cNvPr name="Group 9" id="9"/>
          <p:cNvGrpSpPr/>
          <p:nvPr/>
        </p:nvGrpSpPr>
        <p:grpSpPr>
          <a:xfrm rot="0">
            <a:off x="13499955" y="4085362"/>
            <a:ext cx="4106213" cy="2736632"/>
            <a:chOff x="0" y="0"/>
            <a:chExt cx="5474951" cy="3648843"/>
          </a:xfrm>
        </p:grpSpPr>
        <p:sp>
          <p:nvSpPr>
            <p:cNvPr name="TextBox 10" id="10"/>
            <p:cNvSpPr txBox="true"/>
            <p:nvPr/>
          </p:nvSpPr>
          <p:spPr>
            <a:xfrm rot="0">
              <a:off x="0" y="1746391"/>
              <a:ext cx="5474951" cy="1902452"/>
            </a:xfrm>
            <a:prstGeom prst="rect">
              <a:avLst/>
            </a:prstGeom>
          </p:spPr>
          <p:txBody>
            <a:bodyPr anchor="t" rtlCol="false" tIns="0" lIns="0" bIns="0" rIns="0">
              <a:spAutoFit/>
            </a:bodyPr>
            <a:lstStyle/>
            <a:p>
              <a:pPr algn="ctr">
                <a:lnSpc>
                  <a:spcPts val="3821"/>
                </a:lnSpc>
              </a:pPr>
              <a:r>
                <a:rPr lang="en-US" sz="2939">
                  <a:solidFill>
                    <a:srgbClr val="0D121A"/>
                  </a:solidFill>
                  <a:latin typeface="Heebo Regular"/>
                </a:rPr>
                <a:t>Employees can be more acquainted to new</a:t>
              </a:r>
            </a:p>
            <a:p>
              <a:pPr algn="ctr">
                <a:lnSpc>
                  <a:spcPts val="3821"/>
                </a:lnSpc>
              </a:pPr>
              <a:r>
                <a:rPr lang="en-US" sz="2939">
                  <a:solidFill>
                    <a:srgbClr val="0D121A"/>
                  </a:solidFill>
                  <a:latin typeface="Heebo Regular"/>
                </a:rPr>
                <a:t>technologies &amp; methods</a:t>
              </a:r>
            </a:p>
          </p:txBody>
        </p:sp>
        <p:sp>
          <p:nvSpPr>
            <p:cNvPr name="TextBox 11" id="11"/>
            <p:cNvSpPr txBox="true"/>
            <p:nvPr/>
          </p:nvSpPr>
          <p:spPr>
            <a:xfrm rot="0">
              <a:off x="0" y="0"/>
              <a:ext cx="5474951" cy="1423877"/>
            </a:xfrm>
            <a:prstGeom prst="rect">
              <a:avLst/>
            </a:prstGeom>
          </p:spPr>
          <p:txBody>
            <a:bodyPr anchor="t" rtlCol="false" tIns="0" lIns="0" bIns="0" rIns="0">
              <a:spAutoFit/>
            </a:bodyPr>
            <a:lstStyle/>
            <a:p>
              <a:pPr algn="ctr">
                <a:lnSpc>
                  <a:spcPts val="7792"/>
                </a:lnSpc>
                <a:spcBef>
                  <a:spcPts val="5844"/>
                </a:spcBef>
              </a:pPr>
              <a:r>
                <a:rPr lang="en-US" sz="7084">
                  <a:solidFill>
                    <a:srgbClr val="0D121A"/>
                  </a:solidFill>
                  <a:latin typeface="Bryndan Write"/>
                </a:rPr>
                <a:t>03</a:t>
              </a:r>
            </a:p>
          </p:txBody>
        </p:sp>
      </p:grpSp>
      <p:grpSp>
        <p:nvGrpSpPr>
          <p:cNvPr name="Group 12" id="12"/>
          <p:cNvGrpSpPr/>
          <p:nvPr/>
        </p:nvGrpSpPr>
        <p:grpSpPr>
          <a:xfrm rot="0">
            <a:off x="3964916" y="6392109"/>
            <a:ext cx="4009120" cy="3635170"/>
            <a:chOff x="0" y="0"/>
            <a:chExt cx="5345493" cy="4846894"/>
          </a:xfrm>
        </p:grpSpPr>
        <p:sp>
          <p:nvSpPr>
            <p:cNvPr name="TextBox 13" id="13"/>
            <p:cNvSpPr txBox="true"/>
            <p:nvPr/>
          </p:nvSpPr>
          <p:spPr>
            <a:xfrm rot="0">
              <a:off x="0" y="1703042"/>
              <a:ext cx="5345493" cy="3143852"/>
            </a:xfrm>
            <a:prstGeom prst="rect">
              <a:avLst/>
            </a:prstGeom>
          </p:spPr>
          <p:txBody>
            <a:bodyPr anchor="t" rtlCol="false" tIns="0" lIns="0" bIns="0" rIns="0">
              <a:spAutoFit/>
            </a:bodyPr>
            <a:lstStyle/>
            <a:p>
              <a:pPr algn="ctr">
                <a:lnSpc>
                  <a:spcPts val="3783"/>
                </a:lnSpc>
              </a:pPr>
              <a:r>
                <a:rPr lang="en-US" sz="2910">
                  <a:solidFill>
                    <a:srgbClr val="0D121A"/>
                  </a:solidFill>
                  <a:latin typeface="Heebo Regular"/>
                </a:rPr>
                <a:t>Increases the efficiency of employees which results in a higher financial gain for the company</a:t>
              </a:r>
            </a:p>
          </p:txBody>
        </p:sp>
        <p:sp>
          <p:nvSpPr>
            <p:cNvPr name="TextBox 14" id="14"/>
            <p:cNvSpPr txBox="true"/>
            <p:nvPr/>
          </p:nvSpPr>
          <p:spPr>
            <a:xfrm rot="0">
              <a:off x="0" y="-9525"/>
              <a:ext cx="5345493" cy="1390986"/>
            </a:xfrm>
            <a:prstGeom prst="rect">
              <a:avLst/>
            </a:prstGeom>
          </p:spPr>
          <p:txBody>
            <a:bodyPr anchor="t" rtlCol="false" tIns="0" lIns="0" bIns="0" rIns="0">
              <a:spAutoFit/>
            </a:bodyPr>
            <a:lstStyle/>
            <a:p>
              <a:pPr algn="ctr">
                <a:lnSpc>
                  <a:spcPts val="7560"/>
                </a:lnSpc>
                <a:spcBef>
                  <a:spcPts val="5670"/>
                </a:spcBef>
              </a:pPr>
              <a:r>
                <a:rPr lang="en-US" sz="6873">
                  <a:solidFill>
                    <a:srgbClr val="0D121A"/>
                  </a:solidFill>
                  <a:latin typeface="Bryndan Write"/>
                </a:rPr>
                <a:t>04</a:t>
              </a:r>
            </a:p>
          </p:txBody>
        </p:sp>
      </p:grpSp>
      <p:grpSp>
        <p:nvGrpSpPr>
          <p:cNvPr name="Group 15" id="15"/>
          <p:cNvGrpSpPr/>
          <p:nvPr/>
        </p:nvGrpSpPr>
        <p:grpSpPr>
          <a:xfrm rot="0">
            <a:off x="10189369" y="6392109"/>
            <a:ext cx="3999377" cy="2697772"/>
            <a:chOff x="0" y="0"/>
            <a:chExt cx="5332502" cy="3597029"/>
          </a:xfrm>
        </p:grpSpPr>
        <p:sp>
          <p:nvSpPr>
            <p:cNvPr name="TextBox 16" id="16"/>
            <p:cNvSpPr txBox="true"/>
            <p:nvPr/>
          </p:nvSpPr>
          <p:spPr>
            <a:xfrm rot="0">
              <a:off x="0" y="1703144"/>
              <a:ext cx="5332502" cy="1893885"/>
            </a:xfrm>
            <a:prstGeom prst="rect">
              <a:avLst/>
            </a:prstGeom>
          </p:spPr>
          <p:txBody>
            <a:bodyPr anchor="t" rtlCol="false" tIns="0" lIns="0" bIns="0" rIns="0">
              <a:spAutoFit/>
            </a:bodyPr>
            <a:lstStyle/>
            <a:p>
              <a:pPr algn="ctr">
                <a:lnSpc>
                  <a:spcPts val="3822"/>
                </a:lnSpc>
              </a:pPr>
              <a:r>
                <a:rPr lang="en-US" sz="2940">
                  <a:solidFill>
                    <a:srgbClr val="0D121A"/>
                  </a:solidFill>
                  <a:latin typeface="Heebo Regular"/>
                </a:rPr>
                <a:t>Improve the overall process of the</a:t>
              </a:r>
            </a:p>
            <a:p>
              <a:pPr algn="ctr">
                <a:lnSpc>
                  <a:spcPts val="3822"/>
                </a:lnSpc>
              </a:pPr>
              <a:r>
                <a:rPr lang="en-US" sz="2940">
                  <a:solidFill>
                    <a:srgbClr val="0D121A"/>
                  </a:solidFill>
                  <a:latin typeface="Heebo Regular"/>
                </a:rPr>
                <a:t>business</a:t>
              </a:r>
            </a:p>
          </p:txBody>
        </p:sp>
        <p:sp>
          <p:nvSpPr>
            <p:cNvPr name="TextBox 17" id="17"/>
            <p:cNvSpPr txBox="true"/>
            <p:nvPr/>
          </p:nvSpPr>
          <p:spPr>
            <a:xfrm rot="0">
              <a:off x="0" y="-9525"/>
              <a:ext cx="5332502" cy="1398710"/>
            </a:xfrm>
            <a:prstGeom prst="rect">
              <a:avLst/>
            </a:prstGeom>
          </p:spPr>
          <p:txBody>
            <a:bodyPr anchor="t" rtlCol="false" tIns="0" lIns="0" bIns="0" rIns="0">
              <a:spAutoFit/>
            </a:bodyPr>
            <a:lstStyle/>
            <a:p>
              <a:pPr algn="ctr">
                <a:lnSpc>
                  <a:spcPts val="7602"/>
                </a:lnSpc>
                <a:spcBef>
                  <a:spcPts val="5701"/>
                </a:spcBef>
              </a:pPr>
              <a:r>
                <a:rPr lang="en-US" sz="6911">
                  <a:solidFill>
                    <a:srgbClr val="0D121A"/>
                  </a:solidFill>
                  <a:latin typeface="Bryndan Write"/>
                </a:rPr>
                <a:t>05</a:t>
              </a:r>
            </a:p>
          </p:txBody>
        </p:sp>
      </p:grpSp>
      <p:sp>
        <p:nvSpPr>
          <p:cNvPr name="TextBox 18" id="18"/>
          <p:cNvSpPr txBox="true"/>
          <p:nvPr/>
        </p:nvSpPr>
        <p:spPr>
          <a:xfrm rot="0">
            <a:off x="12200464" y="9220200"/>
            <a:ext cx="5058836" cy="402087"/>
          </a:xfrm>
          <a:prstGeom prst="rect">
            <a:avLst/>
          </a:prstGeom>
        </p:spPr>
        <p:txBody>
          <a:bodyPr anchor="t" rtlCol="false" tIns="0" lIns="0" bIns="0" rIns="0">
            <a:spAutoFit/>
          </a:bodyPr>
          <a:lstStyle/>
          <a:p>
            <a:pPr algn="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
        <p:nvSpPr>
          <p:cNvPr name="TextBox 2" id="2"/>
          <p:cNvSpPr txBox="true"/>
          <p:nvPr/>
        </p:nvSpPr>
        <p:spPr>
          <a:xfrm rot="0">
            <a:off x="1627397" y="938435"/>
            <a:ext cx="15033205" cy="3950970"/>
          </a:xfrm>
          <a:prstGeom prst="rect">
            <a:avLst/>
          </a:prstGeom>
        </p:spPr>
        <p:txBody>
          <a:bodyPr anchor="t" rtlCol="false" tIns="0" lIns="0" bIns="0" rIns="0">
            <a:spAutoFit/>
          </a:bodyPr>
          <a:lstStyle/>
          <a:p>
            <a:pPr algn="ctr">
              <a:lnSpc>
                <a:spcPts val="10349"/>
              </a:lnSpc>
            </a:pPr>
            <a:r>
              <a:rPr lang="en-US" sz="9000">
                <a:solidFill>
                  <a:srgbClr val="0D121A"/>
                </a:solidFill>
                <a:latin typeface="Heebo Bold Bold"/>
              </a:rPr>
              <a:t>IMPORTANCE OF HR TRAINING IN THE</a:t>
            </a:r>
          </a:p>
          <a:p>
            <a:pPr algn="ctr">
              <a:lnSpc>
                <a:spcPts val="10349"/>
              </a:lnSpc>
            </a:pPr>
            <a:r>
              <a:rPr lang="en-US" sz="9000">
                <a:solidFill>
                  <a:srgbClr val="0D121A"/>
                </a:solidFill>
                <a:latin typeface="Heebo Bold Bold"/>
              </a:rPr>
              <a:t>WORKPLACE</a:t>
            </a:r>
          </a:p>
        </p:txBody>
      </p:sp>
      <p:sp>
        <p:nvSpPr>
          <p:cNvPr name="TextBox 3" id="3"/>
          <p:cNvSpPr txBox="true"/>
          <p:nvPr/>
        </p:nvSpPr>
        <p:spPr>
          <a:xfrm rot="0">
            <a:off x="3586311" y="5114925"/>
            <a:ext cx="11143571" cy="3351657"/>
          </a:xfrm>
          <a:prstGeom prst="rect">
            <a:avLst/>
          </a:prstGeom>
        </p:spPr>
        <p:txBody>
          <a:bodyPr anchor="t" rtlCol="false" tIns="0" lIns="0" bIns="0" rIns="0">
            <a:spAutoFit/>
          </a:bodyPr>
          <a:lstStyle/>
          <a:p>
            <a:pPr algn="ctr">
              <a:lnSpc>
                <a:spcPts val="3822"/>
              </a:lnSpc>
            </a:pPr>
            <a:r>
              <a:rPr lang="en-US" sz="2940">
                <a:solidFill>
                  <a:srgbClr val="0D121A"/>
                </a:solidFill>
                <a:latin typeface="Heebo Regular"/>
              </a:rPr>
              <a:t>HR functions are an essential part of </a:t>
            </a:r>
            <a:r>
              <a:rPr lang="en-US" sz="1200">
                <a:solidFill>
                  <a:srgbClr val="0D121A"/>
                </a:solidFill>
                <a:latin typeface="Arimo"/>
              </a:rPr>
              <a:t>every business. They are the ones responsible for recruiting, compensating, and most importantly giving training to employees. Training that’ll help them</a:t>
            </a:r>
          </a:p>
          <a:p>
            <a:pPr algn="ctr">
              <a:lnSpc>
                <a:spcPts val="3822"/>
              </a:lnSpc>
            </a:pPr>
            <a:r>
              <a:rPr lang="en-US" sz="1200">
                <a:solidFill>
                  <a:srgbClr val="0D121A"/>
                </a:solidFill>
                <a:latin typeface="Arimo"/>
              </a:rPr>
              <a:t>improve and become more productive in the workplace. Though these kinds of activities may come with setbacks, the benefits that it gives to both the employee and the organization would surely be worthwhile.</a:t>
            </a:r>
          </a:p>
        </p:txBody>
      </p:sp>
      <p:sp>
        <p:nvSpPr>
          <p:cNvPr name="TextBox 4" id="4"/>
          <p:cNvSpPr txBox="true"/>
          <p:nvPr/>
        </p:nvSpPr>
        <p:spPr>
          <a:xfrm rot="0">
            <a:off x="12200464" y="9220200"/>
            <a:ext cx="5058836" cy="402087"/>
          </a:xfrm>
          <a:prstGeom prst="rect">
            <a:avLst/>
          </a:prstGeom>
        </p:spPr>
        <p:txBody>
          <a:bodyPr anchor="t" rtlCol="false" tIns="0" lIns="0" bIns="0" rIns="0">
            <a:spAutoFit/>
          </a:bodyPr>
          <a:lstStyle/>
          <a:p>
            <a:pPr algn="r">
              <a:lnSpc>
                <a:spcPts val="3360"/>
              </a:lnSpc>
              <a:spcBef>
                <a:spcPct val="0"/>
              </a:spcBef>
            </a:pPr>
            <a:r>
              <a:rPr lang="en-US" sz="2400">
                <a:solidFill>
                  <a:srgbClr val="000000"/>
                </a:solidFill>
                <a:latin typeface="Heebo Regular"/>
              </a:rPr>
              <a:t>COMPANY NAME @ 2020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DAECs_f2AEg</dc:identifier>
  <dcterms:modified xsi:type="dcterms:W3CDTF">2011-08-01T06:04:30Z</dcterms:modified>
  <cp:revision>1</cp:revision>
  <dc:title>HR TRAINING PROGRAMS</dc:title>
</cp:coreProperties>
</file>